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Arial Black" panose="020B0A04020102020204" pitchFamily="34" charset="0"/>
      <p:regular r:id="rId31"/>
      <p:bold r:id="rId32"/>
    </p:embeddedFont>
    <p:embeddedFont>
      <p:font typeface="Calibri" panose="020F0502020204030204" pitchFamily="34" charset="0"/>
      <p:regular r:id="rId33"/>
      <p:bold r:id="rId34"/>
      <p:italic r:id="rId35"/>
      <p:boldItalic r:id="rId36"/>
    </p:embeddedFont>
    <p:embeddedFont>
      <p:font typeface="Corbel" panose="020B0503020204020204" pitchFamily="34" charset="0"/>
      <p:regular r:id="rId37"/>
      <p:bold r:id="rId38"/>
      <p:italic r:id="rId39"/>
      <p:boldItalic r:id="rId40"/>
    </p:embeddedFont>
    <p:embeddedFont>
      <p:font typeface="Lobster" panose="020B0604020202020204" charset="0"/>
      <p:regular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85B55D-5598-4D5B-895F-7DAF4AD9D3A1}">
  <a:tblStyle styleId="{9B85B55D-5598-4D5B-895F-7DAF4AD9D3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document/d/1zsnxXH9vJqX2KErumieWKcwwPSbcaiquabM2F-KcoSk/edit#bookmark=id.80j8vvqv5tf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zsnxXH9vJqX2KErumieWKcwwPSbcaiquabM2F-KcoSk/edit#bookmark=id.u6d7fhpku4i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google.com/document/d/1zsnxXH9vJqX2KErumieWKcwwPSbcaiquabM2F-KcoSk/edit#bookmark=id.jrr73yg5dcn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document/d/1zsnxXH9vJqX2KErumieWKcwwPSbcaiquabM2F-KcoSk/edit#bookmark=id.6qtyztqzn7ij"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google.com/document/d/1zsnxXH9vJqX2KErumieWKcwwPSbcaiquabM2F-KcoSk/edit#bookmark=id.wx5n1auamf3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rive.google.com/file/d/1vlvgO2dwXhZzYPamPhNolJBgOLRoiZ1N/view?usp=shari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mhalabs.org/tool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b3dbdcf0e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db3dbdcf0e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db3dbdcf0e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9103f4534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9103f4534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99103f4534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9103f4534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9103f4534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Ask interns to click on the link to do a quick self reflective self-care quiz. This is meant to help them gauge and get immediate fun feedback on how they may be doing and as a warm-up activity for the Give 1, Get 8 Self Care activity</a:t>
            </a:r>
            <a:endParaRPr/>
          </a:p>
        </p:txBody>
      </p:sp>
      <p:sp>
        <p:nvSpPr>
          <p:cNvPr id="229" name="Google Shape;229;g99103f4534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9103f4534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99103f4534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Give interns 3-5 minutes to read over the prompts and pick 1 to journal about. </a:t>
            </a:r>
            <a:endParaRPr/>
          </a:p>
          <a:p>
            <a:pPr marL="457200" lvl="0" indent="-317500" algn="l" rtl="0">
              <a:spcBef>
                <a:spcPts val="0"/>
              </a:spcBef>
              <a:spcAft>
                <a:spcPts val="0"/>
              </a:spcAft>
              <a:buSzPts val="1400"/>
              <a:buChar char="●"/>
            </a:pPr>
            <a:r>
              <a:rPr lang="en-US"/>
              <a:t>As a big group, go through each box and ask the interns who picked that box to share (verbally or in the chat) their answer</a:t>
            </a:r>
            <a:endParaRPr/>
          </a:p>
          <a:p>
            <a:pPr marL="457200" lvl="0" indent="-317500" algn="l" rtl="0">
              <a:spcBef>
                <a:spcPts val="0"/>
              </a:spcBef>
              <a:spcAft>
                <a:spcPts val="0"/>
              </a:spcAft>
              <a:buSzPts val="1400"/>
              <a:buChar char="●"/>
            </a:pPr>
            <a:r>
              <a:rPr lang="en-US"/>
              <a:t>Annotate or type directly into this powerpoint their answers to collect them all. Screenshot the completed activity and email out to the group. </a:t>
            </a:r>
            <a:endParaRPr/>
          </a:p>
        </p:txBody>
      </p:sp>
      <p:sp>
        <p:nvSpPr>
          <p:cNvPr id="238" name="Google Shape;238;g99103f4534_0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58eb7ae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b58eb7ae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Facilitate small group discussions about each of these scenarios, allow interns to share out different approaches and things to keep in mind.</a:t>
            </a:r>
            <a:endParaRPr/>
          </a:p>
        </p:txBody>
      </p:sp>
      <p:sp>
        <p:nvSpPr>
          <p:cNvPr id="246" name="Google Shape;246;gb58eb7ae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7c0dea2e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d7c0dea2eb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Consult with your respective county to determine what safety and compliance requirements they see as essential to include in the onboarding process &amp; orientation process. Design activities to meet these needs.</a:t>
            </a:r>
            <a:endParaRPr/>
          </a:p>
        </p:txBody>
      </p:sp>
      <p:sp>
        <p:nvSpPr>
          <p:cNvPr id="255" name="Google Shape;255;gd7c0dea2eb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de8dcf4a0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de8dcf4a0d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de8dcf4a0d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7c0dea2eb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d7c0dea2eb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Reminder: These units may be re-ordered, substituted for, modified, or deleted depending on the county’s and partner’s needs.</a:t>
            </a:r>
            <a:endParaRPr/>
          </a:p>
        </p:txBody>
      </p:sp>
      <p:sp>
        <p:nvSpPr>
          <p:cNvPr id="272" name="Google Shape;272;gd7c0dea2eb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d7c0dea2e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d7c0dea2e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d7c0dea2eb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b3dbdcf0e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db3dbdcf0e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https://docs.google.com/document/d/1zsnxXH9vJqX2KErumieWKcwwPSbcaiquabM2F-KcoSk/edit#bookmark=id.80j8vvqv5tfe</a:t>
            </a:r>
            <a:endParaRPr/>
          </a:p>
        </p:txBody>
      </p:sp>
      <p:sp>
        <p:nvSpPr>
          <p:cNvPr id="288" name="Google Shape;288;gdb3dbdcf0e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db3dbdcf0e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db3dbdcf0e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https://docs.google.com/document/d/1zsnxXH9vJqX2KErumieWKcwwPSbcaiquabM2F-KcoSk/edit#bookmark=id.u6d7fhpku4if</a:t>
            </a:r>
            <a:endParaRPr/>
          </a:p>
        </p:txBody>
      </p:sp>
      <p:sp>
        <p:nvSpPr>
          <p:cNvPr id="296" name="Google Shape;296;gdb3dbdcf0e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9f32b745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d9f32b745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d9f32b745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db3dbdcf0e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db3dbdcf0e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u="sng">
                <a:solidFill>
                  <a:schemeClr val="hlink"/>
                </a:solidFill>
                <a:hlinkClick r:id="rId3"/>
              </a:rPr>
              <a:t>https://docs.google.com/document/d/1zsnxXH9vJqX2KErumieWKcwwPSbcaiquabM2F-KcoSk/edit#bookmark=id.jrr73yg5dcn2</a:t>
            </a:r>
            <a:endParaRPr/>
          </a:p>
        </p:txBody>
      </p:sp>
      <p:sp>
        <p:nvSpPr>
          <p:cNvPr id="304" name="Google Shape;304;gdb3dbdcf0e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b3dbdcf0e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db3dbdcf0e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r>
              <a:rPr lang="en-US" sz="1000" u="sng">
                <a:solidFill>
                  <a:schemeClr val="hlink"/>
                </a:solidFill>
                <a:highlight>
                  <a:srgbClr val="FFFFFF"/>
                </a:highlight>
                <a:latin typeface="Roboto"/>
                <a:ea typeface="Roboto"/>
                <a:cs typeface="Roboto"/>
                <a:sym typeface="Roboto"/>
                <a:hlinkClick r:id="rId3"/>
              </a:rPr>
              <a:t>https://docs.google.com/document/d/1zsnxXH9vJqX2KErumieWKcwwPSbcaiquabM2F-KcoSk/edit#bookmark=id.6qtyztqzn7ij</a:t>
            </a:r>
            <a:endParaRPr/>
          </a:p>
        </p:txBody>
      </p:sp>
      <p:sp>
        <p:nvSpPr>
          <p:cNvPr id="312" name="Google Shape;312;gdb3dbdcf0e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db3dbdcf0e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db3dbdcf0e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https://docs.google.com/document/d/1zsnxXH9vJqX2KErumieWKcwwPSbcaiquabM2F-KcoSk/edit#bookmark=id.wx5n1auamf3a</a:t>
            </a:r>
            <a:endParaRPr/>
          </a:p>
        </p:txBody>
      </p:sp>
      <p:sp>
        <p:nvSpPr>
          <p:cNvPr id="320" name="Google Shape;320;gdb3dbdcf0e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db3dbdcf0e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db3dbdcf0e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https://docs.google.com/document/d/1zsnxXH9vJqX2KErumieWKcwwPSbcaiquabM2F-KcoSk/edit#bookmark=id.odkhrtk5t2y</a:t>
            </a:r>
            <a:endParaRPr/>
          </a:p>
        </p:txBody>
      </p:sp>
      <p:sp>
        <p:nvSpPr>
          <p:cNvPr id="328" name="Google Shape;328;gdb3dbdcf0e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9a2f32e37b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9a2f32e37b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9a2f32e37b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cbf875542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dcbf875542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dcbf875542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db3dbdcf0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db3dbdcf0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db3dbdcf0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36e90c054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536e90c054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b3dbdcf0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db3dbdcf0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db3dbdcf0e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9103f4534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99103f4534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en-US"/>
              <a:t>Context: begin by introducing the iceberg as a metaphor for how we show up in the work. That there are characteristics and behaviors about us and our identities that people see more apparently than others. Sometimes what people immediately see about us is a beautiful reflection of who we are and sometimes what people see (because of their own perceptions/experiences) doesn’t fully describe who we really are inside. Describe how this can come off as a first impression in the workplace or in an interview. Then describe how internship experiences are meant to be a learning experience for interns to more deeply explore who they are beneath the surface and grow their skills, inner characteristics, mindset and passions that may have been swimming deep within themselves under the surface. </a:t>
            </a:r>
            <a:endParaRPr/>
          </a:p>
          <a:p>
            <a:pPr marL="457200" lvl="0" indent="-317500" algn="l" rtl="0">
              <a:spcBef>
                <a:spcPts val="0"/>
              </a:spcBef>
              <a:spcAft>
                <a:spcPts val="0"/>
              </a:spcAft>
              <a:buSzPts val="1400"/>
              <a:buAutoNum type="arabicPeriod"/>
            </a:pPr>
            <a:r>
              <a:rPr lang="en-US"/>
              <a:t>Now have interns draw the iceberg on a piece of paper and use the prompts on the slide to have them name the attributes and characteristics of themselves above and below the surface. They do not need to answer every prompt as the prompts are meant to help spark their thinking. </a:t>
            </a:r>
            <a:endParaRPr/>
          </a:p>
          <a:p>
            <a:pPr marL="457200" lvl="0" indent="-317500" algn="l" rtl="0">
              <a:spcBef>
                <a:spcPts val="0"/>
              </a:spcBef>
              <a:spcAft>
                <a:spcPts val="0"/>
              </a:spcAft>
              <a:buSzPts val="1400"/>
              <a:buAutoNum type="arabicPeriod"/>
            </a:pPr>
            <a:r>
              <a:rPr lang="en-US"/>
              <a:t>Facilitate a round to share-out. Ask that each intern share one characteristic they named above the surface and one below the surface. “What you see about me is….But if you really knew me you would know….”</a:t>
            </a:r>
            <a:endParaRPr/>
          </a:p>
          <a:p>
            <a:pPr marL="0" lvl="0" indent="0" algn="l" rtl="0">
              <a:spcBef>
                <a:spcPts val="0"/>
              </a:spcBef>
              <a:spcAft>
                <a:spcPts val="0"/>
              </a:spcAft>
              <a:buNone/>
            </a:pPr>
            <a:endParaRPr/>
          </a:p>
        </p:txBody>
      </p:sp>
      <p:sp>
        <p:nvSpPr>
          <p:cNvPr id="181" name="Google Shape;181;g99103f4534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7c0dea2e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d7c0dea2e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Boss your Strengths </a:t>
            </a:r>
            <a:r>
              <a:rPr lang="en-US"/>
              <a:t>activity from </a:t>
            </a:r>
            <a:r>
              <a:rPr lang="en-US" u="sng">
                <a:solidFill>
                  <a:schemeClr val="hlink"/>
                </a:solidFill>
                <a:hlinkClick r:id="rId4"/>
              </a:rPr>
              <a:t>MHA Labs</a:t>
            </a:r>
            <a:r>
              <a:rPr lang="en-US"/>
              <a:t> </a:t>
            </a:r>
            <a:endParaRPr/>
          </a:p>
          <a:p>
            <a:pPr marL="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en-US"/>
              <a:t>Warm-up: Ask interns to reflect on a time that they were faced with something challenging in their life and they were able to overcome that challenge. The challenge can be related to the workplace, school or personal life. Then have them briefly journal about what the challenge was and what steps they took to overcome it. Have them write down what they feel most proud about from overcoming that challenge (10min). </a:t>
            </a:r>
            <a:endParaRPr/>
          </a:p>
          <a:p>
            <a:pPr marL="914400" lvl="1" indent="-317500" algn="l" rtl="0">
              <a:spcBef>
                <a:spcPts val="0"/>
              </a:spcBef>
              <a:spcAft>
                <a:spcPts val="0"/>
              </a:spcAft>
              <a:buSzPts val="1400"/>
              <a:buAutoNum type="alphaLcPeriod"/>
            </a:pPr>
            <a:r>
              <a:rPr lang="en-US"/>
              <a:t>This self-reflective journaling will assist them in moving into the Boss Your Strengths activity with a positive growth mindset and with a specific example of a moment in their life where they leveraged their inner strengths to get through something new or difficult. </a:t>
            </a:r>
            <a:endParaRPr/>
          </a:p>
          <a:p>
            <a:pPr marL="914400" lvl="1" indent="-317500" algn="l" rtl="0">
              <a:spcBef>
                <a:spcPts val="0"/>
              </a:spcBef>
              <a:spcAft>
                <a:spcPts val="0"/>
              </a:spcAft>
              <a:buSzPts val="1400"/>
              <a:buAutoNum type="alphaLcPeriod"/>
            </a:pPr>
            <a:r>
              <a:rPr lang="en-US"/>
              <a:t>Share out with the group can be optional and dependent on the time allowable for the entire session</a:t>
            </a:r>
            <a:endParaRPr/>
          </a:p>
          <a:p>
            <a:pPr marL="457200" lvl="0" indent="-317500" algn="l" rtl="0">
              <a:spcBef>
                <a:spcPts val="0"/>
              </a:spcBef>
              <a:spcAft>
                <a:spcPts val="0"/>
              </a:spcAft>
              <a:buSzPts val="1400"/>
              <a:buAutoNum type="arabicPeriod"/>
            </a:pPr>
            <a:r>
              <a:rPr lang="en-US"/>
              <a:t>Have interns review the list of </a:t>
            </a:r>
            <a:r>
              <a:rPr lang="en-US" i="1"/>
              <a:t>Power Skills</a:t>
            </a:r>
            <a:r>
              <a:rPr lang="en-US"/>
              <a:t> on the Boss your Strengths worksheet and as they are reviewing the list have them circle the skills that they feel they already do well (5 min)</a:t>
            </a:r>
            <a:endParaRPr/>
          </a:p>
          <a:p>
            <a:pPr marL="457200" lvl="0" indent="-317500" algn="l" rtl="0">
              <a:spcBef>
                <a:spcPts val="0"/>
              </a:spcBef>
              <a:spcAft>
                <a:spcPts val="0"/>
              </a:spcAft>
              <a:buSzPts val="1400"/>
              <a:buAutoNum type="arabicPeriod"/>
            </a:pPr>
            <a:r>
              <a:rPr lang="en-US"/>
              <a:t>Have interns use the Boss your Strengths worksheet to identify their top 2 Power Skills and write evidence for how they demonstrate/have demonstrated that power skill before (5-10 min)</a:t>
            </a:r>
            <a:endParaRPr/>
          </a:p>
          <a:p>
            <a:pPr marL="457200" lvl="0" indent="-317500" algn="l" rtl="0">
              <a:spcBef>
                <a:spcPts val="0"/>
              </a:spcBef>
              <a:spcAft>
                <a:spcPts val="0"/>
              </a:spcAft>
              <a:buSzPts val="1400"/>
              <a:buAutoNum type="arabicPeriod"/>
            </a:pPr>
            <a:r>
              <a:rPr lang="en-US"/>
              <a:t>Ask interns to share out 1 of the 2 they wrote about. This can be done as a round for everyone’s voices to be heard and all strengths of the group named and honored or popcorn style if the group is too large to allow for all to share. </a:t>
            </a:r>
            <a:endParaRPr/>
          </a:p>
          <a:p>
            <a:pPr marL="457200" lvl="0" indent="-317500" algn="l" rtl="0">
              <a:spcBef>
                <a:spcPts val="0"/>
              </a:spcBef>
              <a:spcAft>
                <a:spcPts val="0"/>
              </a:spcAft>
              <a:buSzPts val="1400"/>
              <a:buAutoNum type="arabicPeriod"/>
            </a:pPr>
            <a:r>
              <a:rPr lang="en-US"/>
              <a:t>Finally, ask interns to review the list again and circle their top 3 Power Skills that they wish to learn/grow/practice more intentionally during their internship experience. </a:t>
            </a:r>
            <a:endParaRPr/>
          </a:p>
        </p:txBody>
      </p:sp>
      <p:sp>
        <p:nvSpPr>
          <p:cNvPr id="190" name="Google Shape;190;gd7c0dea2e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7c0dea2e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7c0dea2e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Think of a work setting or activity where you felt undervalued as a young person.  With this program we are creating the conditions to ensure you are valued &amp; respected as young person ready to contribute.  We use the term “mentors” instead of “supervisors.” We believe in youth-adult partnerships rooted in respect. </a:t>
            </a:r>
            <a:endParaRPr/>
          </a:p>
        </p:txBody>
      </p:sp>
      <p:sp>
        <p:nvSpPr>
          <p:cNvPr id="197" name="Google Shape;197;gd7c0dea2eb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b3dbdcf0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db3dbdcf0e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Appropriate prof boundaries: Creating conscious relationships activity- Grace</a:t>
            </a:r>
            <a:endParaRPr/>
          </a:p>
          <a:p>
            <a:pPr marL="0" lvl="0" indent="0" algn="l" rtl="0">
              <a:lnSpc>
                <a:spcPct val="100000"/>
              </a:lnSpc>
              <a:spcBef>
                <a:spcPts val="0"/>
              </a:spcBef>
              <a:spcAft>
                <a:spcPts val="0"/>
              </a:spcAft>
              <a:buSzPts val="1400"/>
              <a:buNone/>
            </a:pPr>
            <a:endParaRPr/>
          </a:p>
        </p:txBody>
      </p:sp>
      <p:sp>
        <p:nvSpPr>
          <p:cNvPr id="204" name="Google Shape;204;gdb3dbdcf0e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580ec5b2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580ec5b2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This is our intern’s first day of her internship. Let’s explore what it would be like for her on her first day. </a:t>
            </a:r>
            <a:endParaRPr/>
          </a:p>
          <a:p>
            <a:pPr marL="0" lvl="0" indent="0" algn="l" rtl="0">
              <a:spcBef>
                <a:spcPts val="0"/>
              </a:spcBef>
              <a:spcAft>
                <a:spcPts val="0"/>
              </a:spcAft>
              <a:buClr>
                <a:schemeClr val="dk1"/>
              </a:buClr>
              <a:buSzPts val="1100"/>
              <a:buFont typeface="Arial"/>
              <a:buNone/>
            </a:pPr>
            <a:r>
              <a:rPr lang="en-US"/>
              <a:t>What do you think she is thinking and feeling? </a:t>
            </a:r>
            <a:endParaRPr/>
          </a:p>
          <a:p>
            <a:pPr marL="0" lvl="0" indent="0" algn="l" rtl="0">
              <a:spcBef>
                <a:spcPts val="0"/>
              </a:spcBef>
              <a:spcAft>
                <a:spcPts val="0"/>
              </a:spcAft>
              <a:buClr>
                <a:schemeClr val="dk1"/>
              </a:buClr>
              <a:buSzPts val="1100"/>
              <a:buFont typeface="Arial"/>
              <a:buNone/>
            </a:pPr>
            <a:r>
              <a:rPr lang="en-US"/>
              <a:t>What are some things that she is seeing at her internship? </a:t>
            </a:r>
            <a:endParaRPr/>
          </a:p>
          <a:p>
            <a:pPr marL="0" lvl="0" indent="0" algn="l" rtl="0">
              <a:spcBef>
                <a:spcPts val="0"/>
              </a:spcBef>
              <a:spcAft>
                <a:spcPts val="0"/>
              </a:spcAft>
              <a:buClr>
                <a:schemeClr val="dk1"/>
              </a:buClr>
              <a:buSzPts val="1100"/>
              <a:buFont typeface="Arial"/>
              <a:buNone/>
            </a:pPr>
            <a:r>
              <a:rPr lang="en-US"/>
              <a:t>What is she hearing? What are other professionals talking about? What is her mentoring telling her?</a:t>
            </a:r>
            <a:endParaRPr/>
          </a:p>
          <a:p>
            <a:pPr marL="0" lvl="0" indent="0" algn="l" rtl="0">
              <a:spcBef>
                <a:spcPts val="0"/>
              </a:spcBef>
              <a:spcAft>
                <a:spcPts val="0"/>
              </a:spcAft>
              <a:buClr>
                <a:schemeClr val="dk1"/>
              </a:buClr>
              <a:buSzPts val="1100"/>
              <a:buFont typeface="Arial"/>
              <a:buNone/>
            </a:pPr>
            <a:r>
              <a:rPr lang="en-US"/>
              <a:t>What do you think she is saying and doing on her first day?</a:t>
            </a:r>
            <a:endParaRPr/>
          </a:p>
          <a:p>
            <a:pPr marL="0" lvl="0" indent="0" algn="l" rtl="0">
              <a:spcBef>
                <a:spcPts val="0"/>
              </a:spcBef>
              <a:spcAft>
                <a:spcPts val="0"/>
              </a:spcAft>
              <a:buClr>
                <a:schemeClr val="dk1"/>
              </a:buClr>
              <a:buSzPts val="1100"/>
              <a:buFont typeface="Arial"/>
              <a:buNone/>
            </a:pPr>
            <a:r>
              <a:rPr lang="en-US"/>
              <a:t>What is the “pain” she might feel about this being her first day and first internship? What do you think she is anxious, nervous, afraid or worried about?</a:t>
            </a:r>
            <a:endParaRPr/>
          </a:p>
          <a:p>
            <a:pPr marL="0" lvl="0" indent="0" algn="l" rtl="0">
              <a:spcBef>
                <a:spcPts val="0"/>
              </a:spcBef>
              <a:spcAft>
                <a:spcPts val="0"/>
              </a:spcAft>
              <a:buClr>
                <a:schemeClr val="dk1"/>
              </a:buClr>
              <a:buSzPts val="1100"/>
              <a:buFont typeface="Arial"/>
              <a:buNone/>
            </a:pPr>
            <a:r>
              <a:rPr lang="en-US"/>
              <a:t>What does she have to </a:t>
            </a:r>
            <a:r>
              <a:rPr lang="en-US" b="1"/>
              <a:t>gain</a:t>
            </a:r>
            <a:r>
              <a:rPr lang="en-US"/>
              <a:t> from completing her internship? How is her courage to commit to this opportunity going to benefit her in the future? </a:t>
            </a:r>
            <a:endParaRPr/>
          </a:p>
        </p:txBody>
      </p:sp>
      <p:sp>
        <p:nvSpPr>
          <p:cNvPr id="212" name="Google Shape;212;gd580ec5b2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sp>
        <p:nvSpPr>
          <p:cNvPr id="23" name="Google Shape;23;p2"/>
          <p:cNvSpPr txBox="1">
            <a:spLocks noGrp="1"/>
          </p:cNvSpPr>
          <p:nvPr>
            <p:ph type="ctrTitle"/>
          </p:nvPr>
        </p:nvSpPr>
        <p:spPr>
          <a:xfrm>
            <a:off x="2928401" y="1380068"/>
            <a:ext cx="8574622" cy="261619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dk1"/>
              </a:buClr>
              <a:buSzPts val="6000"/>
              <a:buFont typeface="Arial Black"/>
              <a:buNone/>
              <a:defRPr sz="6000" b="1"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4515377" y="3996267"/>
            <a:ext cx="6987645" cy="1388534"/>
          </a:xfrm>
          <a:prstGeom prst="rect">
            <a:avLst/>
          </a:prstGeom>
          <a:noFill/>
          <a:ln>
            <a:noFill/>
          </a:ln>
        </p:spPr>
        <p:txBody>
          <a:bodyPr spcFirstLastPara="1" wrap="square" lIns="91425" tIns="45700" rIns="91425" bIns="45700" anchor="t" anchorCtr="0">
            <a:noAutofit/>
          </a:bodyPr>
          <a:lstStyle>
            <a:lvl1pPr lvl="0" algn="r">
              <a:lnSpc>
                <a:spcPct val="100000"/>
              </a:lnSpc>
              <a:spcBef>
                <a:spcPts val="420"/>
              </a:spcBef>
              <a:spcAft>
                <a:spcPts val="0"/>
              </a:spcAft>
              <a:buSzPts val="3045"/>
              <a:buNone/>
              <a:defRPr sz="2100">
                <a:solidFill>
                  <a:schemeClr val="dk1"/>
                </a:solidFill>
                <a:latin typeface="Arial"/>
                <a:ea typeface="Arial"/>
                <a:cs typeface="Arial"/>
                <a:sym typeface="Arial"/>
              </a:defRPr>
            </a:lvl1pPr>
            <a:lvl2pPr lvl="1" algn="ctr">
              <a:lnSpc>
                <a:spcPct val="100000"/>
              </a:lnSpc>
              <a:spcBef>
                <a:spcPts val="600"/>
              </a:spcBef>
              <a:spcAft>
                <a:spcPts val="0"/>
              </a:spcAft>
              <a:buSzPts val="2900"/>
              <a:buNone/>
              <a:defRPr>
                <a:solidFill>
                  <a:srgbClr val="888888"/>
                </a:solidFill>
              </a:defRPr>
            </a:lvl2pPr>
            <a:lvl3pPr lvl="2" algn="ctr">
              <a:lnSpc>
                <a:spcPct val="100000"/>
              </a:lnSpc>
              <a:spcBef>
                <a:spcPts val="600"/>
              </a:spcBef>
              <a:spcAft>
                <a:spcPts val="0"/>
              </a:spcAft>
              <a:buSzPts val="2610"/>
              <a:buNone/>
              <a:defRPr>
                <a:solidFill>
                  <a:srgbClr val="888888"/>
                </a:solidFill>
              </a:defRPr>
            </a:lvl3pPr>
            <a:lvl4pPr lvl="3" algn="ctr">
              <a:lnSpc>
                <a:spcPct val="100000"/>
              </a:lnSpc>
              <a:spcBef>
                <a:spcPts val="600"/>
              </a:spcBef>
              <a:spcAft>
                <a:spcPts val="0"/>
              </a:spcAft>
              <a:buSzPts val="2320"/>
              <a:buNone/>
              <a:defRPr>
                <a:solidFill>
                  <a:srgbClr val="888888"/>
                </a:solidFill>
              </a:defRPr>
            </a:lvl4pPr>
            <a:lvl5pPr lvl="4" algn="ctr">
              <a:lnSpc>
                <a:spcPct val="100000"/>
              </a:lnSpc>
              <a:spcBef>
                <a:spcPts val="600"/>
              </a:spcBef>
              <a:spcAft>
                <a:spcPts val="0"/>
              </a:spcAft>
              <a:buSzPts val="2030"/>
              <a:buNone/>
              <a:defRPr>
                <a:solidFill>
                  <a:srgbClr val="888888"/>
                </a:solidFill>
              </a:defRPr>
            </a:lvl5pPr>
            <a:lvl6pPr lvl="5" algn="ctr">
              <a:lnSpc>
                <a:spcPct val="100000"/>
              </a:lnSpc>
              <a:spcBef>
                <a:spcPts val="600"/>
              </a:spcBef>
              <a:spcAft>
                <a:spcPts val="0"/>
              </a:spcAft>
              <a:buSzPts val="2030"/>
              <a:buNone/>
              <a:defRPr>
                <a:solidFill>
                  <a:srgbClr val="888888"/>
                </a:solidFill>
              </a:defRPr>
            </a:lvl6pPr>
            <a:lvl7pPr lvl="6" algn="ctr">
              <a:lnSpc>
                <a:spcPct val="100000"/>
              </a:lnSpc>
              <a:spcBef>
                <a:spcPts val="600"/>
              </a:spcBef>
              <a:spcAft>
                <a:spcPts val="0"/>
              </a:spcAft>
              <a:buSzPts val="2030"/>
              <a:buNone/>
              <a:defRPr>
                <a:solidFill>
                  <a:srgbClr val="888888"/>
                </a:solidFill>
              </a:defRPr>
            </a:lvl7pPr>
            <a:lvl8pPr lvl="7" algn="ctr">
              <a:lnSpc>
                <a:spcPct val="100000"/>
              </a:lnSpc>
              <a:spcBef>
                <a:spcPts val="600"/>
              </a:spcBef>
              <a:spcAft>
                <a:spcPts val="0"/>
              </a:spcAft>
              <a:buSzPts val="2030"/>
              <a:buNone/>
              <a:defRPr>
                <a:solidFill>
                  <a:srgbClr val="888888"/>
                </a:solidFill>
              </a:defRPr>
            </a:lvl8pPr>
            <a:lvl9pPr lvl="8" algn="ctr">
              <a:lnSpc>
                <a:spcPct val="100000"/>
              </a:lnSpc>
              <a:spcBef>
                <a:spcPts val="600"/>
              </a:spcBef>
              <a:spcAft>
                <a:spcPts val="600"/>
              </a:spcAft>
              <a:buSzPts val="2030"/>
              <a:buNone/>
              <a:defRPr>
                <a:solidFill>
                  <a:srgbClr val="888888"/>
                </a:solidFill>
              </a:defRPr>
            </a:lvl9pPr>
          </a:lstStyle>
          <a:p>
            <a:endParaRPr/>
          </a:p>
        </p:txBody>
      </p:sp>
      <p:sp>
        <p:nvSpPr>
          <p:cNvPr id="25" name="Google Shape;25;p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2"/>
          <p:cNvPicPr preferRelativeResize="0"/>
          <p:nvPr/>
        </p:nvPicPr>
        <p:blipFill rotWithShape="1">
          <a:blip r:embed="rId2">
            <a:alphaModFix/>
          </a:blip>
          <a:srcRect/>
          <a:stretch/>
        </p:blipFill>
        <p:spPr>
          <a:xfrm>
            <a:off x="8918354" y="5420709"/>
            <a:ext cx="2584668" cy="1290256"/>
          </a:xfrm>
          <a:prstGeom prst="rect">
            <a:avLst/>
          </a:prstGeom>
          <a:noFill/>
          <a:ln>
            <a:noFill/>
          </a:ln>
        </p:spPr>
      </p:pic>
      <p:grpSp>
        <p:nvGrpSpPr>
          <p:cNvPr id="28" name="Google Shape;28;p2"/>
          <p:cNvGrpSpPr/>
          <p:nvPr/>
        </p:nvGrpSpPr>
        <p:grpSpPr>
          <a:xfrm>
            <a:off x="546100" y="-4763"/>
            <a:ext cx="5014913" cy="6862763"/>
            <a:chOff x="2928938" y="-4763"/>
            <a:chExt cx="5014913" cy="6862763"/>
          </a:xfrm>
        </p:grpSpPr>
        <p:sp>
          <p:nvSpPr>
            <p:cNvPr id="29" name="Google Shape;29;p2"/>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sp>
        <p:sp>
          <p:nvSpPr>
            <p:cNvPr id="30" name="Google Shape;30;p2"/>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sp>
        <p:sp>
          <p:nvSpPr>
            <p:cNvPr id="31" name="Google Shape;31;p2"/>
            <p:cNvSpPr/>
            <p:nvPr/>
          </p:nvSpPr>
          <p:spPr>
            <a:xfrm>
              <a:off x="2928938" y="2582862"/>
              <a:ext cx="2693988"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sp>
        <p:sp>
          <p:nvSpPr>
            <p:cNvPr id="32" name="Google Shape;32;p2"/>
            <p:cNvSpPr/>
            <p:nvPr/>
          </p:nvSpPr>
          <p:spPr>
            <a:xfrm>
              <a:off x="3371850" y="2692400"/>
              <a:ext cx="3332163" cy="4165600"/>
            </a:xfrm>
            <a:custGeom>
              <a:avLst/>
              <a:gdLst/>
              <a:ahLst/>
              <a:cxnLst/>
              <a:rect l="l" t="t" r="r" b="b"/>
              <a:pathLst>
                <a:path w="2099" h="2624" extrusionOk="0">
                  <a:moveTo>
                    <a:pt x="2099" y="2624"/>
                  </a:moveTo>
                  <a:lnTo>
                    <a:pt x="0" y="0"/>
                  </a:lnTo>
                  <a:lnTo>
                    <a:pt x="2021" y="2624"/>
                  </a:lnTo>
                  <a:lnTo>
                    <a:pt x="2099" y="2624"/>
                  </a:lnTo>
                  <a:close/>
                </a:path>
              </a:pathLst>
            </a:custGeom>
            <a:solidFill>
              <a:srgbClr val="0B5982"/>
            </a:solidFill>
            <a:ln>
              <a:noFill/>
            </a:ln>
          </p:spPr>
        </p:sp>
        <p:sp>
          <p:nvSpPr>
            <p:cNvPr id="33" name="Google Shape;33;p2"/>
            <p:cNvSpPr/>
            <p:nvPr/>
          </p:nvSpPr>
          <p:spPr>
            <a:xfrm>
              <a:off x="3367088" y="2687637"/>
              <a:ext cx="4576763"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1186C3"/>
            </a:solidFill>
            <a:ln>
              <a:noFill/>
            </a:ln>
          </p:spPr>
        </p:sp>
        <p:sp>
          <p:nvSpPr>
            <p:cNvPr id="34" name="Google Shape;34;p2"/>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484312" y="1600200"/>
            <a:ext cx="3549121" cy="1371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1"/>
              </a:buClr>
              <a:buSzPts val="2400"/>
              <a:buFont typeface="Corbe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body" idx="1"/>
          </p:nvPr>
        </p:nvSpPr>
        <p:spPr>
          <a:xfrm>
            <a:off x="5262033" y="685799"/>
            <a:ext cx="6240990" cy="5105401"/>
          </a:xfrm>
          <a:prstGeom prst="rect">
            <a:avLst/>
          </a:prstGeom>
          <a:noFill/>
          <a:ln>
            <a:noFill/>
          </a:ln>
        </p:spPr>
        <p:txBody>
          <a:bodyPr spcFirstLastPara="1" wrap="square" lIns="91425" tIns="45700" rIns="91425" bIns="45700" anchor="ctr" anchorCtr="0">
            <a:noAutofit/>
          </a:bodyPr>
          <a:lstStyle>
            <a:lvl1pPr marL="457200" lvl="0" indent="-412750" algn="l">
              <a:lnSpc>
                <a:spcPct val="100000"/>
              </a:lnSpc>
              <a:spcBef>
                <a:spcPts val="400"/>
              </a:spcBef>
              <a:spcAft>
                <a:spcPts val="0"/>
              </a:spcAft>
              <a:buSzPts val="2900"/>
              <a:buChar char="•"/>
              <a:defRPr sz="2000"/>
            </a:lvl1pPr>
            <a:lvl2pPr marL="914400" lvl="1" indent="-394335" algn="l">
              <a:lnSpc>
                <a:spcPct val="100000"/>
              </a:lnSpc>
              <a:spcBef>
                <a:spcPts val="600"/>
              </a:spcBef>
              <a:spcAft>
                <a:spcPts val="0"/>
              </a:spcAft>
              <a:buSzPts val="2610"/>
              <a:buChar char="•"/>
              <a:defRPr sz="1800"/>
            </a:lvl2pPr>
            <a:lvl3pPr marL="1371600" lvl="2" indent="-375919" algn="l">
              <a:lnSpc>
                <a:spcPct val="100000"/>
              </a:lnSpc>
              <a:spcBef>
                <a:spcPts val="600"/>
              </a:spcBef>
              <a:spcAft>
                <a:spcPts val="0"/>
              </a:spcAft>
              <a:buSzPts val="2320"/>
              <a:buChar char="•"/>
              <a:defRPr sz="1600"/>
            </a:lvl3pPr>
            <a:lvl4pPr marL="1828800" lvl="3" indent="-357505" algn="l">
              <a:lnSpc>
                <a:spcPct val="100000"/>
              </a:lnSpc>
              <a:spcBef>
                <a:spcPts val="600"/>
              </a:spcBef>
              <a:spcAft>
                <a:spcPts val="0"/>
              </a:spcAft>
              <a:buSzPts val="2030"/>
              <a:buChar char="•"/>
              <a:defRPr sz="1400"/>
            </a:lvl4pPr>
            <a:lvl5pPr marL="2286000" lvl="4" indent="-357504" algn="l">
              <a:lnSpc>
                <a:spcPct val="100000"/>
              </a:lnSpc>
              <a:spcBef>
                <a:spcPts val="600"/>
              </a:spcBef>
              <a:spcAft>
                <a:spcPts val="0"/>
              </a:spcAft>
              <a:buSzPts val="2030"/>
              <a:buChar char="•"/>
              <a:defRPr sz="1400"/>
            </a:lvl5pPr>
            <a:lvl6pPr marL="2743200" lvl="5" indent="-357504" algn="l">
              <a:lnSpc>
                <a:spcPct val="100000"/>
              </a:lnSpc>
              <a:spcBef>
                <a:spcPts val="600"/>
              </a:spcBef>
              <a:spcAft>
                <a:spcPts val="0"/>
              </a:spcAft>
              <a:buSzPts val="2030"/>
              <a:buChar char="•"/>
              <a:defRPr sz="1400"/>
            </a:lvl6pPr>
            <a:lvl7pPr marL="3200400" lvl="6" indent="-357504" algn="l">
              <a:lnSpc>
                <a:spcPct val="100000"/>
              </a:lnSpc>
              <a:spcBef>
                <a:spcPts val="600"/>
              </a:spcBef>
              <a:spcAft>
                <a:spcPts val="0"/>
              </a:spcAft>
              <a:buSzPts val="2030"/>
              <a:buChar char="•"/>
              <a:defRPr sz="1400"/>
            </a:lvl7pPr>
            <a:lvl8pPr marL="3657600" lvl="7" indent="-357504" algn="l">
              <a:lnSpc>
                <a:spcPct val="100000"/>
              </a:lnSpc>
              <a:spcBef>
                <a:spcPts val="600"/>
              </a:spcBef>
              <a:spcAft>
                <a:spcPts val="0"/>
              </a:spcAft>
              <a:buSzPts val="2030"/>
              <a:buChar char="•"/>
              <a:defRPr sz="1400"/>
            </a:lvl8pPr>
            <a:lvl9pPr marL="4114800" lvl="8" indent="-357504" algn="l">
              <a:lnSpc>
                <a:spcPct val="100000"/>
              </a:lnSpc>
              <a:spcBef>
                <a:spcPts val="600"/>
              </a:spcBef>
              <a:spcAft>
                <a:spcPts val="600"/>
              </a:spcAft>
              <a:buSzPts val="2030"/>
              <a:buChar char="•"/>
              <a:defRPr sz="1400"/>
            </a:lvl9pPr>
          </a:lstStyle>
          <a:p>
            <a:endParaRPr/>
          </a:p>
        </p:txBody>
      </p:sp>
      <p:sp>
        <p:nvSpPr>
          <p:cNvPr id="77" name="Google Shape;77;p11"/>
          <p:cNvSpPr txBox="1">
            <a:spLocks noGrp="1"/>
          </p:cNvSpPr>
          <p:nvPr>
            <p:ph type="body" idx="2"/>
          </p:nvPr>
        </p:nvSpPr>
        <p:spPr>
          <a:xfrm>
            <a:off x="1484312" y="2971800"/>
            <a:ext cx="3549121" cy="1828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20"/>
              </a:spcBef>
              <a:spcAft>
                <a:spcPts val="0"/>
              </a:spcAft>
              <a:buSzPts val="2320"/>
              <a:buNone/>
              <a:defRPr sz="1600"/>
            </a:lvl1pPr>
            <a:lvl2pPr marL="914400" lvl="1" indent="-228600" algn="l">
              <a:lnSpc>
                <a:spcPct val="100000"/>
              </a:lnSpc>
              <a:spcBef>
                <a:spcPts val="600"/>
              </a:spcBef>
              <a:spcAft>
                <a:spcPts val="0"/>
              </a:spcAft>
              <a:buSzPts val="1740"/>
              <a:buNone/>
              <a:defRPr sz="1200"/>
            </a:lvl2pPr>
            <a:lvl3pPr marL="1371600" lvl="2" indent="-228600" algn="l">
              <a:lnSpc>
                <a:spcPct val="100000"/>
              </a:lnSpc>
              <a:spcBef>
                <a:spcPts val="600"/>
              </a:spcBef>
              <a:spcAft>
                <a:spcPts val="0"/>
              </a:spcAft>
              <a:buSzPts val="1450"/>
              <a:buNone/>
              <a:defRPr sz="1000"/>
            </a:lvl3pPr>
            <a:lvl4pPr marL="1828800" lvl="3" indent="-228600" algn="l">
              <a:lnSpc>
                <a:spcPct val="100000"/>
              </a:lnSpc>
              <a:spcBef>
                <a:spcPts val="600"/>
              </a:spcBef>
              <a:spcAft>
                <a:spcPts val="0"/>
              </a:spcAft>
              <a:buSzPts val="1305"/>
              <a:buNone/>
              <a:defRPr sz="900"/>
            </a:lvl4pPr>
            <a:lvl5pPr marL="2286000" lvl="4" indent="-228600" algn="l">
              <a:lnSpc>
                <a:spcPct val="100000"/>
              </a:lnSpc>
              <a:spcBef>
                <a:spcPts val="600"/>
              </a:spcBef>
              <a:spcAft>
                <a:spcPts val="0"/>
              </a:spcAft>
              <a:buSzPts val="1305"/>
              <a:buNone/>
              <a:defRPr sz="900"/>
            </a:lvl5pPr>
            <a:lvl6pPr marL="2743200" lvl="5" indent="-228600" algn="l">
              <a:lnSpc>
                <a:spcPct val="100000"/>
              </a:lnSpc>
              <a:spcBef>
                <a:spcPts val="600"/>
              </a:spcBef>
              <a:spcAft>
                <a:spcPts val="0"/>
              </a:spcAft>
              <a:buSzPts val="1305"/>
              <a:buNone/>
              <a:defRPr sz="900"/>
            </a:lvl6pPr>
            <a:lvl7pPr marL="3200400" lvl="6" indent="-228600" algn="l">
              <a:lnSpc>
                <a:spcPct val="100000"/>
              </a:lnSpc>
              <a:spcBef>
                <a:spcPts val="600"/>
              </a:spcBef>
              <a:spcAft>
                <a:spcPts val="0"/>
              </a:spcAft>
              <a:buSzPts val="1305"/>
              <a:buNone/>
              <a:defRPr sz="900"/>
            </a:lvl7pPr>
            <a:lvl8pPr marL="3657600" lvl="7" indent="-228600" algn="l">
              <a:lnSpc>
                <a:spcPct val="100000"/>
              </a:lnSpc>
              <a:spcBef>
                <a:spcPts val="600"/>
              </a:spcBef>
              <a:spcAft>
                <a:spcPts val="0"/>
              </a:spcAft>
              <a:buSzPts val="1305"/>
              <a:buNone/>
              <a:defRPr sz="900"/>
            </a:lvl8pPr>
            <a:lvl9pPr marL="4114800" lvl="8" indent="-228600" algn="l">
              <a:lnSpc>
                <a:spcPct val="100000"/>
              </a:lnSpc>
              <a:spcBef>
                <a:spcPts val="600"/>
              </a:spcBef>
              <a:spcAft>
                <a:spcPts val="600"/>
              </a:spcAft>
              <a:buSzPts val="1305"/>
              <a:buNone/>
              <a:defRPr sz="900"/>
            </a:lvl9pPr>
          </a:lstStyle>
          <a:p>
            <a:endParaRPr/>
          </a:p>
        </p:txBody>
      </p:sp>
      <p:sp>
        <p:nvSpPr>
          <p:cNvPr id="78" name="Google Shape;78;p1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1482724" y="1752599"/>
            <a:ext cx="5426158" cy="1371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1"/>
              </a:buClr>
              <a:buSzPts val="2800"/>
              <a:buFont typeface="Corbe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a:spLocks noGrp="1"/>
          </p:cNvSpPr>
          <p:nvPr>
            <p:ph type="pic" idx="2"/>
          </p:nvPr>
        </p:nvSpPr>
        <p:spPr>
          <a:xfrm>
            <a:off x="7594682" y="914400"/>
            <a:ext cx="3280974" cy="4572000"/>
          </a:xfrm>
          <a:prstGeom prst="roundRect">
            <a:avLst>
              <a:gd name="adj" fmla="val 42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R="0" lvl="0" algn="ctr" rtl="0">
              <a:lnSpc>
                <a:spcPct val="100000"/>
              </a:lnSpc>
              <a:spcBef>
                <a:spcPts val="32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1pPr>
            <a:lvl2pPr marR="0" lvl="1"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2pPr>
            <a:lvl3pPr marR="0" lvl="2"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3pPr>
            <a:lvl4pPr marR="0" lvl="3"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4pPr>
            <a:lvl5pPr marR="0" lvl="4"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5pPr>
            <a:lvl6pPr marR="0" lvl="5"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6pPr>
            <a:lvl7pPr marR="0" lvl="6"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7pPr>
            <a:lvl8pPr marR="0" lvl="7"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8pPr>
            <a:lvl9pPr marR="0" lvl="8" algn="l" rtl="0">
              <a:lnSpc>
                <a:spcPct val="100000"/>
              </a:lnSpc>
              <a:spcBef>
                <a:spcPts val="600"/>
              </a:spcBef>
              <a:spcAft>
                <a:spcPts val="600"/>
              </a:spcAft>
              <a:buClr>
                <a:srgbClr val="1186C3"/>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84" name="Google Shape;84;p12"/>
          <p:cNvSpPr txBox="1">
            <a:spLocks noGrp="1"/>
          </p:cNvSpPr>
          <p:nvPr>
            <p:ph type="body" idx="1"/>
          </p:nvPr>
        </p:nvSpPr>
        <p:spPr>
          <a:xfrm>
            <a:off x="1482724" y="3124199"/>
            <a:ext cx="5426158" cy="1828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0"/>
              </a:spcBef>
              <a:spcAft>
                <a:spcPts val="0"/>
              </a:spcAft>
              <a:buSzPts val="2610"/>
              <a:buNone/>
              <a:defRPr sz="1800"/>
            </a:lvl1pPr>
            <a:lvl2pPr marL="914400" lvl="1" indent="-228600" algn="l">
              <a:lnSpc>
                <a:spcPct val="100000"/>
              </a:lnSpc>
              <a:spcBef>
                <a:spcPts val="600"/>
              </a:spcBef>
              <a:spcAft>
                <a:spcPts val="0"/>
              </a:spcAft>
              <a:buSzPts val="1740"/>
              <a:buNone/>
              <a:defRPr sz="1200"/>
            </a:lvl2pPr>
            <a:lvl3pPr marL="1371600" lvl="2" indent="-228600" algn="l">
              <a:lnSpc>
                <a:spcPct val="100000"/>
              </a:lnSpc>
              <a:spcBef>
                <a:spcPts val="600"/>
              </a:spcBef>
              <a:spcAft>
                <a:spcPts val="0"/>
              </a:spcAft>
              <a:buSzPts val="1450"/>
              <a:buNone/>
              <a:defRPr sz="1000"/>
            </a:lvl3pPr>
            <a:lvl4pPr marL="1828800" lvl="3" indent="-228600" algn="l">
              <a:lnSpc>
                <a:spcPct val="100000"/>
              </a:lnSpc>
              <a:spcBef>
                <a:spcPts val="600"/>
              </a:spcBef>
              <a:spcAft>
                <a:spcPts val="0"/>
              </a:spcAft>
              <a:buSzPts val="1305"/>
              <a:buNone/>
              <a:defRPr sz="900"/>
            </a:lvl4pPr>
            <a:lvl5pPr marL="2286000" lvl="4" indent="-228600" algn="l">
              <a:lnSpc>
                <a:spcPct val="100000"/>
              </a:lnSpc>
              <a:spcBef>
                <a:spcPts val="600"/>
              </a:spcBef>
              <a:spcAft>
                <a:spcPts val="0"/>
              </a:spcAft>
              <a:buSzPts val="1305"/>
              <a:buNone/>
              <a:defRPr sz="900"/>
            </a:lvl5pPr>
            <a:lvl6pPr marL="2743200" lvl="5" indent="-228600" algn="l">
              <a:lnSpc>
                <a:spcPct val="100000"/>
              </a:lnSpc>
              <a:spcBef>
                <a:spcPts val="600"/>
              </a:spcBef>
              <a:spcAft>
                <a:spcPts val="0"/>
              </a:spcAft>
              <a:buSzPts val="1305"/>
              <a:buNone/>
              <a:defRPr sz="900"/>
            </a:lvl6pPr>
            <a:lvl7pPr marL="3200400" lvl="6" indent="-228600" algn="l">
              <a:lnSpc>
                <a:spcPct val="100000"/>
              </a:lnSpc>
              <a:spcBef>
                <a:spcPts val="600"/>
              </a:spcBef>
              <a:spcAft>
                <a:spcPts val="0"/>
              </a:spcAft>
              <a:buSzPts val="1305"/>
              <a:buNone/>
              <a:defRPr sz="900"/>
            </a:lvl7pPr>
            <a:lvl8pPr marL="3657600" lvl="7" indent="-228600" algn="l">
              <a:lnSpc>
                <a:spcPct val="100000"/>
              </a:lnSpc>
              <a:spcBef>
                <a:spcPts val="600"/>
              </a:spcBef>
              <a:spcAft>
                <a:spcPts val="0"/>
              </a:spcAft>
              <a:buSzPts val="1305"/>
              <a:buNone/>
              <a:defRPr sz="900"/>
            </a:lvl8pPr>
            <a:lvl9pPr marL="4114800" lvl="8" indent="-228600" algn="l">
              <a:lnSpc>
                <a:spcPct val="100000"/>
              </a:lnSpc>
              <a:spcBef>
                <a:spcPts val="600"/>
              </a:spcBef>
              <a:spcAft>
                <a:spcPts val="600"/>
              </a:spcAft>
              <a:buSzPts val="1305"/>
              <a:buNone/>
              <a:defRPr sz="900"/>
            </a:lvl9pPr>
          </a:lstStyle>
          <a:p>
            <a:endParaRPr/>
          </a:p>
        </p:txBody>
      </p:sp>
      <p:sp>
        <p:nvSpPr>
          <p:cNvPr id="85" name="Google Shape;85;p1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1484311" y="4732865"/>
            <a:ext cx="10018711" cy="566738"/>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1"/>
              </a:buClr>
              <a:buSzPts val="2400"/>
              <a:buFont typeface="Corbe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a:spLocks noGrp="1"/>
          </p:cNvSpPr>
          <p:nvPr>
            <p:ph type="pic" idx="2"/>
          </p:nvPr>
        </p:nvSpPr>
        <p:spPr>
          <a:xfrm>
            <a:off x="2386012" y="932112"/>
            <a:ext cx="8225944" cy="3164976"/>
          </a:xfrm>
          <a:prstGeom prst="roundRect">
            <a:avLst>
              <a:gd name="adj" fmla="val 43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R="0" lvl="0" algn="ctr" rtl="0">
              <a:lnSpc>
                <a:spcPct val="100000"/>
              </a:lnSpc>
              <a:spcBef>
                <a:spcPts val="32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1pPr>
            <a:lvl2pPr marR="0" lvl="1"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2pPr>
            <a:lvl3pPr marR="0" lvl="2"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3pPr>
            <a:lvl4pPr marR="0" lvl="3"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4pPr>
            <a:lvl5pPr marR="0" lvl="4"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5pPr>
            <a:lvl6pPr marR="0" lvl="5"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6pPr>
            <a:lvl7pPr marR="0" lvl="6"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7pPr>
            <a:lvl8pPr marR="0" lvl="7"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8pPr>
            <a:lvl9pPr marR="0" lvl="8" algn="l" rtl="0">
              <a:lnSpc>
                <a:spcPct val="100000"/>
              </a:lnSpc>
              <a:spcBef>
                <a:spcPts val="600"/>
              </a:spcBef>
              <a:spcAft>
                <a:spcPts val="600"/>
              </a:spcAft>
              <a:buClr>
                <a:srgbClr val="1186C3"/>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91" name="Google Shape;91;p13"/>
          <p:cNvSpPr txBox="1">
            <a:spLocks noGrp="1"/>
          </p:cNvSpPr>
          <p:nvPr>
            <p:ph type="body" idx="1"/>
          </p:nvPr>
        </p:nvSpPr>
        <p:spPr>
          <a:xfrm>
            <a:off x="1484311" y="5299603"/>
            <a:ext cx="10018711" cy="493712"/>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80"/>
              </a:spcBef>
              <a:spcAft>
                <a:spcPts val="0"/>
              </a:spcAft>
              <a:buSzPts val="2030"/>
              <a:buNone/>
              <a:defRPr sz="1400"/>
            </a:lvl1pPr>
            <a:lvl2pPr marL="914400" lvl="1" indent="-228600" algn="l">
              <a:lnSpc>
                <a:spcPct val="100000"/>
              </a:lnSpc>
              <a:spcBef>
                <a:spcPts val="600"/>
              </a:spcBef>
              <a:spcAft>
                <a:spcPts val="0"/>
              </a:spcAft>
              <a:buSzPts val="1740"/>
              <a:buNone/>
              <a:defRPr sz="1200"/>
            </a:lvl2pPr>
            <a:lvl3pPr marL="1371600" lvl="2" indent="-228600" algn="l">
              <a:lnSpc>
                <a:spcPct val="100000"/>
              </a:lnSpc>
              <a:spcBef>
                <a:spcPts val="600"/>
              </a:spcBef>
              <a:spcAft>
                <a:spcPts val="0"/>
              </a:spcAft>
              <a:buSzPts val="1450"/>
              <a:buNone/>
              <a:defRPr sz="1000"/>
            </a:lvl3pPr>
            <a:lvl4pPr marL="1828800" lvl="3" indent="-228600" algn="l">
              <a:lnSpc>
                <a:spcPct val="100000"/>
              </a:lnSpc>
              <a:spcBef>
                <a:spcPts val="600"/>
              </a:spcBef>
              <a:spcAft>
                <a:spcPts val="0"/>
              </a:spcAft>
              <a:buSzPts val="1305"/>
              <a:buNone/>
              <a:defRPr sz="900"/>
            </a:lvl4pPr>
            <a:lvl5pPr marL="2286000" lvl="4" indent="-228600" algn="l">
              <a:lnSpc>
                <a:spcPct val="100000"/>
              </a:lnSpc>
              <a:spcBef>
                <a:spcPts val="600"/>
              </a:spcBef>
              <a:spcAft>
                <a:spcPts val="0"/>
              </a:spcAft>
              <a:buSzPts val="1305"/>
              <a:buNone/>
              <a:defRPr sz="900"/>
            </a:lvl5pPr>
            <a:lvl6pPr marL="2743200" lvl="5" indent="-228600" algn="l">
              <a:lnSpc>
                <a:spcPct val="100000"/>
              </a:lnSpc>
              <a:spcBef>
                <a:spcPts val="600"/>
              </a:spcBef>
              <a:spcAft>
                <a:spcPts val="0"/>
              </a:spcAft>
              <a:buSzPts val="1305"/>
              <a:buNone/>
              <a:defRPr sz="900"/>
            </a:lvl6pPr>
            <a:lvl7pPr marL="3200400" lvl="6" indent="-228600" algn="l">
              <a:lnSpc>
                <a:spcPct val="100000"/>
              </a:lnSpc>
              <a:spcBef>
                <a:spcPts val="600"/>
              </a:spcBef>
              <a:spcAft>
                <a:spcPts val="0"/>
              </a:spcAft>
              <a:buSzPts val="1305"/>
              <a:buNone/>
              <a:defRPr sz="900"/>
            </a:lvl7pPr>
            <a:lvl8pPr marL="3657600" lvl="7" indent="-228600" algn="l">
              <a:lnSpc>
                <a:spcPct val="100000"/>
              </a:lnSpc>
              <a:spcBef>
                <a:spcPts val="600"/>
              </a:spcBef>
              <a:spcAft>
                <a:spcPts val="0"/>
              </a:spcAft>
              <a:buSzPts val="1305"/>
              <a:buNone/>
              <a:defRPr sz="900"/>
            </a:lvl8pPr>
            <a:lvl9pPr marL="4114800" lvl="8" indent="-228600" algn="l">
              <a:lnSpc>
                <a:spcPct val="100000"/>
              </a:lnSpc>
              <a:spcBef>
                <a:spcPts val="600"/>
              </a:spcBef>
              <a:spcAft>
                <a:spcPts val="600"/>
              </a:spcAft>
              <a:buSzPts val="1305"/>
              <a:buNone/>
              <a:defRPr sz="900"/>
            </a:lvl9pPr>
          </a:lstStyle>
          <a:p>
            <a:endParaRPr/>
          </a:p>
        </p:txBody>
      </p:sp>
      <p:sp>
        <p:nvSpPr>
          <p:cNvPr id="92" name="Google Shape;92;p1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1484312" y="685800"/>
            <a:ext cx="10018711" cy="3048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200"/>
              <a:buFont typeface="Corbe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body" idx="1"/>
          </p:nvPr>
        </p:nvSpPr>
        <p:spPr>
          <a:xfrm>
            <a:off x="1484312" y="4343400"/>
            <a:ext cx="10018713" cy="1447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900"/>
              <a:buNone/>
              <a:defRPr sz="20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98" name="Google Shape;98;p1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sp>
        <p:nvSpPr>
          <p:cNvPr id="102" name="Google Shape;102;p15"/>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03" name="Google Shape;103;p15"/>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04" name="Google Shape;104;p15"/>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200"/>
              <a:buFont typeface="Corbe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body" idx="1"/>
          </p:nvPr>
        </p:nvSpPr>
        <p:spPr>
          <a:xfrm>
            <a:off x="2436811" y="3428999"/>
            <a:ext cx="8532815"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0"/>
              </a:spcBef>
              <a:spcAft>
                <a:spcPts val="0"/>
              </a:spcAft>
              <a:buSzPts val="2610"/>
              <a:buFont typeface="Corbel"/>
              <a:buNone/>
              <a:defRPr sz="1800"/>
            </a:lvl1pPr>
            <a:lvl2pPr marL="914400" lvl="1" indent="-228600" algn="l">
              <a:lnSpc>
                <a:spcPct val="100000"/>
              </a:lnSpc>
              <a:spcBef>
                <a:spcPts val="600"/>
              </a:spcBef>
              <a:spcAft>
                <a:spcPts val="0"/>
              </a:spcAft>
              <a:buSzPts val="2900"/>
              <a:buFont typeface="Corbel"/>
              <a:buNone/>
              <a:defRPr/>
            </a:lvl2pPr>
            <a:lvl3pPr marL="1371600" lvl="2" indent="-228600" algn="l">
              <a:lnSpc>
                <a:spcPct val="100000"/>
              </a:lnSpc>
              <a:spcBef>
                <a:spcPts val="600"/>
              </a:spcBef>
              <a:spcAft>
                <a:spcPts val="0"/>
              </a:spcAft>
              <a:buSzPts val="2610"/>
              <a:buFont typeface="Corbel"/>
              <a:buNone/>
              <a:defRPr/>
            </a:lvl3pPr>
            <a:lvl4pPr marL="1828800" lvl="3" indent="-228600" algn="l">
              <a:lnSpc>
                <a:spcPct val="100000"/>
              </a:lnSpc>
              <a:spcBef>
                <a:spcPts val="600"/>
              </a:spcBef>
              <a:spcAft>
                <a:spcPts val="0"/>
              </a:spcAft>
              <a:buSzPts val="2320"/>
              <a:buFont typeface="Corbel"/>
              <a:buNone/>
              <a:defRPr/>
            </a:lvl4pPr>
            <a:lvl5pPr marL="2286000" lvl="4" indent="-228600" algn="l">
              <a:lnSpc>
                <a:spcPct val="100000"/>
              </a:lnSpc>
              <a:spcBef>
                <a:spcPts val="600"/>
              </a:spcBef>
              <a:spcAft>
                <a:spcPts val="0"/>
              </a:spcAft>
              <a:buSzPts val="2030"/>
              <a:buFont typeface="Corbel"/>
              <a:buNone/>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06" name="Google Shape;106;p15"/>
          <p:cNvSpPr txBox="1">
            <a:spLocks noGrp="1"/>
          </p:cNvSpPr>
          <p:nvPr>
            <p:ph type="body" idx="2"/>
          </p:nvPr>
        </p:nvSpPr>
        <p:spPr>
          <a:xfrm>
            <a:off x="1484311" y="4343400"/>
            <a:ext cx="10018711" cy="1447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900"/>
              <a:buNone/>
              <a:defRPr sz="20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107" name="Google Shape;107;p1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484313" y="3308581"/>
            <a:ext cx="10018709" cy="14688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dk1"/>
              </a:buClr>
              <a:buSzPts val="3200"/>
              <a:buFont typeface="Corbe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6"/>
          <p:cNvSpPr txBox="1">
            <a:spLocks noGrp="1"/>
          </p:cNvSpPr>
          <p:nvPr>
            <p:ph type="body" idx="1"/>
          </p:nvPr>
        </p:nvSpPr>
        <p:spPr>
          <a:xfrm>
            <a:off x="1484312" y="4777381"/>
            <a:ext cx="10018710" cy="8604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00"/>
              </a:spcBef>
              <a:spcAft>
                <a:spcPts val="0"/>
              </a:spcAft>
              <a:buSzPts val="2900"/>
              <a:buNone/>
              <a:defRPr sz="20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113" name="Google Shape;113;p1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6"/>
        <p:cNvGrpSpPr/>
        <p:nvPr/>
      </p:nvGrpSpPr>
      <p:grpSpPr>
        <a:xfrm>
          <a:off x="0" y="0"/>
          <a:ext cx="0" cy="0"/>
          <a:chOff x="0" y="0"/>
          <a:chExt cx="0" cy="0"/>
        </a:xfrm>
      </p:grpSpPr>
      <p:sp>
        <p:nvSpPr>
          <p:cNvPr id="117" name="Google Shape;117;p17"/>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18" name="Google Shape;118;p17"/>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19" name="Google Shape;119;p17"/>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200"/>
              <a:buFont typeface="Corbe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7"/>
          <p:cNvSpPr txBox="1">
            <a:spLocks noGrp="1"/>
          </p:cNvSpPr>
          <p:nvPr>
            <p:ph type="body" idx="1"/>
          </p:nvPr>
        </p:nvSpPr>
        <p:spPr>
          <a:xfrm>
            <a:off x="1484313" y="3886200"/>
            <a:ext cx="10018710" cy="889000"/>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480"/>
              </a:spcBef>
              <a:spcAft>
                <a:spcPts val="0"/>
              </a:spcAft>
              <a:buSzPts val="3480"/>
              <a:buNone/>
              <a:defRPr sz="2400" b="0" cap="none">
                <a:solidFill>
                  <a:schemeClr val="dk1"/>
                </a:solidFill>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1" name="Google Shape;121;p17"/>
          <p:cNvSpPr txBox="1">
            <a:spLocks noGrp="1"/>
          </p:cNvSpPr>
          <p:nvPr>
            <p:ph type="body" idx="2"/>
          </p:nvPr>
        </p:nvSpPr>
        <p:spPr>
          <a:xfrm>
            <a:off x="1484312" y="4775200"/>
            <a:ext cx="10018710" cy="10160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0"/>
              </a:spcBef>
              <a:spcAft>
                <a:spcPts val="0"/>
              </a:spcAft>
              <a:buSzPts val="2610"/>
              <a:buNone/>
              <a:defRPr sz="18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122" name="Google Shape;122;p1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1484313" y="685800"/>
            <a:ext cx="10018712" cy="27273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orbe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8"/>
          <p:cNvSpPr txBox="1">
            <a:spLocks noGrp="1"/>
          </p:cNvSpPr>
          <p:nvPr>
            <p:ph type="body" idx="1"/>
          </p:nvPr>
        </p:nvSpPr>
        <p:spPr>
          <a:xfrm>
            <a:off x="1484312" y="3505200"/>
            <a:ext cx="10018713" cy="838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4060"/>
              <a:buNone/>
              <a:defRPr sz="2800" b="0" cap="none">
                <a:solidFill>
                  <a:schemeClr val="dk1"/>
                </a:solidFill>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28" name="Google Shape;128;p18"/>
          <p:cNvSpPr txBox="1">
            <a:spLocks noGrp="1"/>
          </p:cNvSpPr>
          <p:nvPr>
            <p:ph type="body" idx="2"/>
          </p:nvPr>
        </p:nvSpPr>
        <p:spPr>
          <a:xfrm>
            <a:off x="1484311" y="4343400"/>
            <a:ext cx="10018713" cy="1447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2610"/>
              <a:buNone/>
              <a:defRPr sz="18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129" name="Google Shape;129;p1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9"/>
          <p:cNvSpPr txBox="1">
            <a:spLocks noGrp="1"/>
          </p:cNvSpPr>
          <p:nvPr>
            <p:ph type="body" idx="1"/>
          </p:nvPr>
        </p:nvSpPr>
        <p:spPr>
          <a:xfrm rot="5400000">
            <a:off x="4931566" y="-780257"/>
            <a:ext cx="3124201" cy="10018713"/>
          </a:xfrm>
          <a:prstGeom prst="rect">
            <a:avLst/>
          </a:prstGeom>
          <a:noFill/>
          <a:ln>
            <a:noFill/>
          </a:ln>
        </p:spPr>
        <p:txBody>
          <a:bodyPr spcFirstLastPara="1" wrap="square" lIns="91425" tIns="45700" rIns="91425" bIns="45700" anchor="t" anchorCtr="0">
            <a:noAutofit/>
          </a:bodyPr>
          <a:lstStyle>
            <a:lvl1pPr marL="457200" lvl="0" indent="-394335" algn="l">
              <a:lnSpc>
                <a:spcPct val="100000"/>
              </a:lnSpc>
              <a:spcBef>
                <a:spcPts val="360"/>
              </a:spcBef>
              <a:spcAft>
                <a:spcPts val="0"/>
              </a:spcAft>
              <a:buSzPts val="2610"/>
              <a:buChar char="•"/>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35" name="Google Shape;135;p1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rot="5400000">
            <a:off x="8065140" y="2353315"/>
            <a:ext cx="5105400" cy="17703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0"/>
          <p:cNvSpPr txBox="1">
            <a:spLocks noGrp="1"/>
          </p:cNvSpPr>
          <p:nvPr>
            <p:ph type="body" idx="1"/>
          </p:nvPr>
        </p:nvSpPr>
        <p:spPr>
          <a:xfrm rot="5400000">
            <a:off x="2941483" y="-771371"/>
            <a:ext cx="5105400" cy="8019742"/>
          </a:xfrm>
          <a:prstGeom prst="rect">
            <a:avLst/>
          </a:prstGeom>
          <a:noFill/>
          <a:ln>
            <a:noFill/>
          </a:ln>
        </p:spPr>
        <p:txBody>
          <a:bodyPr spcFirstLastPara="1" wrap="square" lIns="91425" tIns="45700" rIns="91425" bIns="45700" anchor="t" anchorCtr="0">
            <a:noAutofit/>
          </a:bodyPr>
          <a:lstStyle>
            <a:lvl1pPr marL="457200" lvl="0" indent="-394335" algn="l">
              <a:lnSpc>
                <a:spcPct val="100000"/>
              </a:lnSpc>
              <a:spcBef>
                <a:spcPts val="360"/>
              </a:spcBef>
              <a:spcAft>
                <a:spcPts val="0"/>
              </a:spcAft>
              <a:buSzPts val="2610"/>
              <a:buChar char="•"/>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141" name="Google Shape;141;p2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0"/>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3"/>
          <p:cNvPicPr preferRelativeResize="0"/>
          <p:nvPr/>
        </p:nvPicPr>
        <p:blipFill rotWithShape="1">
          <a:blip r:embed="rId2">
            <a:alphaModFix/>
          </a:blip>
          <a:srcRect/>
          <a:stretch/>
        </p:blipFill>
        <p:spPr>
          <a:xfrm>
            <a:off x="8918354" y="5420709"/>
            <a:ext cx="2584665" cy="12902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1">
  <p:cSld name="TITLE_1">
    <p:spTree>
      <p:nvGrpSpPr>
        <p:cNvPr id="1" name="Shape 3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Autofit/>
          </a:bodyPr>
          <a:lstStyle>
            <a:lvl1pPr marL="457200" lvl="0" indent="-394335" algn="l">
              <a:lnSpc>
                <a:spcPct val="100000"/>
              </a:lnSpc>
              <a:spcBef>
                <a:spcPts val="360"/>
              </a:spcBef>
              <a:spcAft>
                <a:spcPts val="0"/>
              </a:spcAft>
              <a:buSzPts val="2610"/>
              <a:buChar char="•"/>
              <a:defRPr/>
            </a:lvl1pPr>
            <a:lvl2pPr marL="914400" lvl="1" indent="-394335" algn="l">
              <a:lnSpc>
                <a:spcPct val="100000"/>
              </a:lnSpc>
              <a:spcBef>
                <a:spcPts val="600"/>
              </a:spcBef>
              <a:spcAft>
                <a:spcPts val="0"/>
              </a:spcAft>
              <a:buSzPts val="2610"/>
              <a:buChar char="•"/>
              <a:defRPr/>
            </a:lvl2pPr>
            <a:lvl3pPr marL="1371600" lvl="2" indent="-394335" algn="l">
              <a:lnSpc>
                <a:spcPct val="100000"/>
              </a:lnSpc>
              <a:spcBef>
                <a:spcPts val="600"/>
              </a:spcBef>
              <a:spcAft>
                <a:spcPts val="0"/>
              </a:spcAft>
              <a:buSzPts val="2610"/>
              <a:buChar char="•"/>
              <a:defRPr/>
            </a:lvl3pPr>
            <a:lvl4pPr marL="1828800" lvl="3" indent="-394335" algn="l">
              <a:lnSpc>
                <a:spcPct val="100000"/>
              </a:lnSpc>
              <a:spcBef>
                <a:spcPts val="600"/>
              </a:spcBef>
              <a:spcAft>
                <a:spcPts val="0"/>
              </a:spcAft>
              <a:buSzPts val="2610"/>
              <a:buChar char="•"/>
              <a:defRPr/>
            </a:lvl4pPr>
            <a:lvl5pPr marL="2286000" lvl="4" indent="-394335" algn="l">
              <a:lnSpc>
                <a:spcPct val="100000"/>
              </a:lnSpc>
              <a:spcBef>
                <a:spcPts val="600"/>
              </a:spcBef>
              <a:spcAft>
                <a:spcPts val="0"/>
              </a:spcAft>
              <a:buSzPts val="2610"/>
              <a:buChar char="•"/>
              <a:defRPr/>
            </a:lvl5pPr>
            <a:lvl6pPr marL="2743200" lvl="5" indent="-394335" algn="l">
              <a:lnSpc>
                <a:spcPct val="100000"/>
              </a:lnSpc>
              <a:spcBef>
                <a:spcPts val="600"/>
              </a:spcBef>
              <a:spcAft>
                <a:spcPts val="0"/>
              </a:spcAft>
              <a:buSzPts val="2610"/>
              <a:buChar char="•"/>
              <a:defRPr/>
            </a:lvl6pPr>
            <a:lvl7pPr marL="3200400" lvl="6" indent="-394335" algn="l">
              <a:lnSpc>
                <a:spcPct val="100000"/>
              </a:lnSpc>
              <a:spcBef>
                <a:spcPts val="600"/>
              </a:spcBef>
              <a:spcAft>
                <a:spcPts val="0"/>
              </a:spcAft>
              <a:buSzPts val="2610"/>
              <a:buChar char="•"/>
              <a:defRPr/>
            </a:lvl7pPr>
            <a:lvl8pPr marL="3657600" lvl="7" indent="-394334" algn="l">
              <a:lnSpc>
                <a:spcPct val="100000"/>
              </a:lnSpc>
              <a:spcBef>
                <a:spcPts val="600"/>
              </a:spcBef>
              <a:spcAft>
                <a:spcPts val="0"/>
              </a:spcAft>
              <a:buSzPts val="2610"/>
              <a:buChar char="•"/>
              <a:defRPr/>
            </a:lvl8pPr>
            <a:lvl9pPr marL="4114800" lvl="8" indent="-394334" algn="l">
              <a:lnSpc>
                <a:spcPct val="100000"/>
              </a:lnSpc>
              <a:spcBef>
                <a:spcPts val="600"/>
              </a:spcBef>
              <a:spcAft>
                <a:spcPts val="600"/>
              </a:spcAft>
              <a:buSzPts val="2610"/>
              <a:buChar char="•"/>
              <a:defRPr/>
            </a:lvl9pPr>
          </a:lstStyle>
          <a:p>
            <a:endParaRPr/>
          </a:p>
        </p:txBody>
      </p:sp>
      <p:sp>
        <p:nvSpPr>
          <p:cNvPr id="43" name="Google Shape;43;p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10951856" y="5867131"/>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4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2572279" y="2666999"/>
            <a:ext cx="8930747" cy="211038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dk1"/>
              </a:buClr>
              <a:buSzPts val="4000"/>
              <a:buFont typeface="Corbel"/>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2572278" y="4777381"/>
            <a:ext cx="8930748" cy="8604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00"/>
              </a:spcBef>
              <a:spcAft>
                <a:spcPts val="0"/>
              </a:spcAft>
              <a:buSzPts val="2900"/>
              <a:buNone/>
              <a:defRPr sz="2000">
                <a:solidFill>
                  <a:schemeClr val="dk1"/>
                </a:solidFill>
              </a:defRPr>
            </a:lvl1pPr>
            <a:lvl2pPr marL="914400" lvl="1" indent="-228600" algn="l">
              <a:lnSpc>
                <a:spcPct val="100000"/>
              </a:lnSpc>
              <a:spcBef>
                <a:spcPts val="600"/>
              </a:spcBef>
              <a:spcAft>
                <a:spcPts val="0"/>
              </a:spcAft>
              <a:buSzPts val="2610"/>
              <a:buNone/>
              <a:defRPr sz="1800">
                <a:solidFill>
                  <a:srgbClr val="888888"/>
                </a:solidFill>
              </a:defRPr>
            </a:lvl2pPr>
            <a:lvl3pPr marL="1371600" lvl="2" indent="-228600" algn="l">
              <a:lnSpc>
                <a:spcPct val="100000"/>
              </a:lnSpc>
              <a:spcBef>
                <a:spcPts val="600"/>
              </a:spcBef>
              <a:spcAft>
                <a:spcPts val="0"/>
              </a:spcAft>
              <a:buSzPts val="2320"/>
              <a:buNone/>
              <a:defRPr sz="1600">
                <a:solidFill>
                  <a:srgbClr val="888888"/>
                </a:solidFill>
              </a:defRPr>
            </a:lvl3pPr>
            <a:lvl4pPr marL="1828800" lvl="3" indent="-228600" algn="l">
              <a:lnSpc>
                <a:spcPct val="100000"/>
              </a:lnSpc>
              <a:spcBef>
                <a:spcPts val="600"/>
              </a:spcBef>
              <a:spcAft>
                <a:spcPts val="0"/>
              </a:spcAft>
              <a:buSzPts val="2030"/>
              <a:buNone/>
              <a:defRPr sz="1400">
                <a:solidFill>
                  <a:srgbClr val="888888"/>
                </a:solidFill>
              </a:defRPr>
            </a:lvl4pPr>
            <a:lvl5pPr marL="2286000" lvl="4" indent="-228600" algn="l">
              <a:lnSpc>
                <a:spcPct val="100000"/>
              </a:lnSpc>
              <a:spcBef>
                <a:spcPts val="600"/>
              </a:spcBef>
              <a:spcAft>
                <a:spcPts val="0"/>
              </a:spcAft>
              <a:buSzPts val="2030"/>
              <a:buNone/>
              <a:defRPr sz="1400">
                <a:solidFill>
                  <a:srgbClr val="888888"/>
                </a:solidFill>
              </a:defRPr>
            </a:lvl5pPr>
            <a:lvl6pPr marL="2743200" lvl="5" indent="-228600" algn="l">
              <a:lnSpc>
                <a:spcPct val="100000"/>
              </a:lnSpc>
              <a:spcBef>
                <a:spcPts val="600"/>
              </a:spcBef>
              <a:spcAft>
                <a:spcPts val="0"/>
              </a:spcAft>
              <a:buSzPts val="2030"/>
              <a:buNone/>
              <a:defRPr sz="1400">
                <a:solidFill>
                  <a:srgbClr val="888888"/>
                </a:solidFill>
              </a:defRPr>
            </a:lvl6pPr>
            <a:lvl7pPr marL="3200400" lvl="6" indent="-228600" algn="l">
              <a:lnSpc>
                <a:spcPct val="100000"/>
              </a:lnSpc>
              <a:spcBef>
                <a:spcPts val="600"/>
              </a:spcBef>
              <a:spcAft>
                <a:spcPts val="0"/>
              </a:spcAft>
              <a:buSzPts val="2030"/>
              <a:buNone/>
              <a:defRPr sz="1400">
                <a:solidFill>
                  <a:srgbClr val="888888"/>
                </a:solidFill>
              </a:defRPr>
            </a:lvl7pPr>
            <a:lvl8pPr marL="3657600" lvl="7" indent="-228600" algn="l">
              <a:lnSpc>
                <a:spcPct val="100000"/>
              </a:lnSpc>
              <a:spcBef>
                <a:spcPts val="600"/>
              </a:spcBef>
              <a:spcAft>
                <a:spcPts val="0"/>
              </a:spcAft>
              <a:buSzPts val="2030"/>
              <a:buNone/>
              <a:defRPr sz="1400">
                <a:solidFill>
                  <a:srgbClr val="888888"/>
                </a:solidFill>
              </a:defRPr>
            </a:lvl8pPr>
            <a:lvl9pPr marL="4114800" lvl="8" indent="-228600" algn="l">
              <a:lnSpc>
                <a:spcPct val="100000"/>
              </a:lnSpc>
              <a:spcBef>
                <a:spcPts val="600"/>
              </a:spcBef>
              <a:spcAft>
                <a:spcPts val="600"/>
              </a:spcAft>
              <a:buSzPts val="2030"/>
              <a:buNone/>
              <a:defRPr sz="1400">
                <a:solidFill>
                  <a:srgbClr val="888888"/>
                </a:solidFill>
              </a:defRPr>
            </a:lvl9pPr>
          </a:lstStyle>
          <a:p>
            <a:endParaRPr/>
          </a:p>
        </p:txBody>
      </p:sp>
      <p:sp>
        <p:nvSpPr>
          <p:cNvPr id="50" name="Google Shape;50;p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1484312" y="2666999"/>
            <a:ext cx="4895055" cy="3124201"/>
          </a:xfrm>
          <a:prstGeom prst="rect">
            <a:avLst/>
          </a:prstGeom>
          <a:noFill/>
          <a:ln>
            <a:noFill/>
          </a:ln>
        </p:spPr>
        <p:txBody>
          <a:bodyPr spcFirstLastPara="1" wrap="square" lIns="91425" tIns="45700" rIns="91425" bIns="45700" anchor="ctr" anchorCtr="0">
            <a:noAutofit/>
          </a:bodyPr>
          <a:lstStyle>
            <a:lvl1pPr marL="457200" lvl="0" indent="-394335" algn="l">
              <a:lnSpc>
                <a:spcPct val="100000"/>
              </a:lnSpc>
              <a:spcBef>
                <a:spcPts val="360"/>
              </a:spcBef>
              <a:spcAft>
                <a:spcPts val="0"/>
              </a:spcAft>
              <a:buSzPts val="2610"/>
              <a:buChar char="•"/>
              <a:defRPr sz="1800"/>
            </a:lvl1pPr>
            <a:lvl2pPr marL="914400" lvl="1" indent="-375919" algn="l">
              <a:lnSpc>
                <a:spcPct val="100000"/>
              </a:lnSpc>
              <a:spcBef>
                <a:spcPts val="600"/>
              </a:spcBef>
              <a:spcAft>
                <a:spcPts val="0"/>
              </a:spcAft>
              <a:buSzPts val="2320"/>
              <a:buChar char="•"/>
              <a:defRPr sz="1600"/>
            </a:lvl2pPr>
            <a:lvl3pPr marL="1371600" lvl="2" indent="-357505" algn="l">
              <a:lnSpc>
                <a:spcPct val="100000"/>
              </a:lnSpc>
              <a:spcBef>
                <a:spcPts val="600"/>
              </a:spcBef>
              <a:spcAft>
                <a:spcPts val="0"/>
              </a:spcAft>
              <a:buSzPts val="2030"/>
              <a:buChar char="•"/>
              <a:defRPr sz="1400"/>
            </a:lvl3pPr>
            <a:lvl4pPr marL="1828800" lvl="3" indent="-339089" algn="l">
              <a:lnSpc>
                <a:spcPct val="100000"/>
              </a:lnSpc>
              <a:spcBef>
                <a:spcPts val="600"/>
              </a:spcBef>
              <a:spcAft>
                <a:spcPts val="0"/>
              </a:spcAft>
              <a:buSzPts val="1740"/>
              <a:buChar char="•"/>
              <a:defRPr sz="1200"/>
            </a:lvl4pPr>
            <a:lvl5pPr marL="2286000" lvl="4" indent="-339089" algn="l">
              <a:lnSpc>
                <a:spcPct val="100000"/>
              </a:lnSpc>
              <a:spcBef>
                <a:spcPts val="600"/>
              </a:spcBef>
              <a:spcAft>
                <a:spcPts val="0"/>
              </a:spcAft>
              <a:buSzPts val="1740"/>
              <a:buChar char="•"/>
              <a:defRPr sz="1200"/>
            </a:lvl5pPr>
            <a:lvl6pPr marL="2743200" lvl="5" indent="-339089" algn="l">
              <a:lnSpc>
                <a:spcPct val="100000"/>
              </a:lnSpc>
              <a:spcBef>
                <a:spcPts val="600"/>
              </a:spcBef>
              <a:spcAft>
                <a:spcPts val="0"/>
              </a:spcAft>
              <a:buSzPts val="1740"/>
              <a:buChar char="•"/>
              <a:defRPr sz="1200"/>
            </a:lvl6pPr>
            <a:lvl7pPr marL="3200400" lvl="6" indent="-339089" algn="l">
              <a:lnSpc>
                <a:spcPct val="100000"/>
              </a:lnSpc>
              <a:spcBef>
                <a:spcPts val="600"/>
              </a:spcBef>
              <a:spcAft>
                <a:spcPts val="0"/>
              </a:spcAft>
              <a:buSzPts val="1740"/>
              <a:buChar char="•"/>
              <a:defRPr sz="1200"/>
            </a:lvl7pPr>
            <a:lvl8pPr marL="3657600" lvl="7" indent="-339090" algn="l">
              <a:lnSpc>
                <a:spcPct val="100000"/>
              </a:lnSpc>
              <a:spcBef>
                <a:spcPts val="600"/>
              </a:spcBef>
              <a:spcAft>
                <a:spcPts val="0"/>
              </a:spcAft>
              <a:buSzPts val="1740"/>
              <a:buChar char="•"/>
              <a:defRPr sz="1200"/>
            </a:lvl8pPr>
            <a:lvl9pPr marL="4114800" lvl="8" indent="-339090" algn="l">
              <a:lnSpc>
                <a:spcPct val="100000"/>
              </a:lnSpc>
              <a:spcBef>
                <a:spcPts val="600"/>
              </a:spcBef>
              <a:spcAft>
                <a:spcPts val="600"/>
              </a:spcAft>
              <a:buSzPts val="1740"/>
              <a:buChar char="•"/>
              <a:defRPr sz="1200"/>
            </a:lvl9pPr>
          </a:lstStyle>
          <a:p>
            <a:endParaRPr/>
          </a:p>
        </p:txBody>
      </p:sp>
      <p:sp>
        <p:nvSpPr>
          <p:cNvPr id="56" name="Google Shape;56;p8"/>
          <p:cNvSpPr txBox="1">
            <a:spLocks noGrp="1"/>
          </p:cNvSpPr>
          <p:nvPr>
            <p:ph type="body" idx="2"/>
          </p:nvPr>
        </p:nvSpPr>
        <p:spPr>
          <a:xfrm>
            <a:off x="6607967" y="2667000"/>
            <a:ext cx="4895056" cy="3124200"/>
          </a:xfrm>
          <a:prstGeom prst="rect">
            <a:avLst/>
          </a:prstGeom>
          <a:noFill/>
          <a:ln>
            <a:noFill/>
          </a:ln>
        </p:spPr>
        <p:txBody>
          <a:bodyPr spcFirstLastPara="1" wrap="square" lIns="91425" tIns="45700" rIns="91425" bIns="45700" anchor="ctr" anchorCtr="0">
            <a:noAutofit/>
          </a:bodyPr>
          <a:lstStyle>
            <a:lvl1pPr marL="457200" lvl="0" indent="-394335" algn="l">
              <a:lnSpc>
                <a:spcPct val="100000"/>
              </a:lnSpc>
              <a:spcBef>
                <a:spcPts val="360"/>
              </a:spcBef>
              <a:spcAft>
                <a:spcPts val="0"/>
              </a:spcAft>
              <a:buSzPts val="2610"/>
              <a:buChar char="•"/>
              <a:defRPr sz="1800"/>
            </a:lvl1pPr>
            <a:lvl2pPr marL="914400" lvl="1" indent="-375919" algn="l">
              <a:lnSpc>
                <a:spcPct val="100000"/>
              </a:lnSpc>
              <a:spcBef>
                <a:spcPts val="600"/>
              </a:spcBef>
              <a:spcAft>
                <a:spcPts val="0"/>
              </a:spcAft>
              <a:buSzPts val="2320"/>
              <a:buChar char="•"/>
              <a:defRPr sz="1600"/>
            </a:lvl2pPr>
            <a:lvl3pPr marL="1371600" lvl="2" indent="-357505" algn="l">
              <a:lnSpc>
                <a:spcPct val="100000"/>
              </a:lnSpc>
              <a:spcBef>
                <a:spcPts val="600"/>
              </a:spcBef>
              <a:spcAft>
                <a:spcPts val="0"/>
              </a:spcAft>
              <a:buSzPts val="2030"/>
              <a:buChar char="•"/>
              <a:defRPr sz="1400"/>
            </a:lvl3pPr>
            <a:lvl4pPr marL="1828800" lvl="3" indent="-339089" algn="l">
              <a:lnSpc>
                <a:spcPct val="100000"/>
              </a:lnSpc>
              <a:spcBef>
                <a:spcPts val="600"/>
              </a:spcBef>
              <a:spcAft>
                <a:spcPts val="0"/>
              </a:spcAft>
              <a:buSzPts val="1740"/>
              <a:buChar char="•"/>
              <a:defRPr sz="1200"/>
            </a:lvl4pPr>
            <a:lvl5pPr marL="2286000" lvl="4" indent="-339089" algn="l">
              <a:lnSpc>
                <a:spcPct val="100000"/>
              </a:lnSpc>
              <a:spcBef>
                <a:spcPts val="600"/>
              </a:spcBef>
              <a:spcAft>
                <a:spcPts val="0"/>
              </a:spcAft>
              <a:buSzPts val="1740"/>
              <a:buChar char="•"/>
              <a:defRPr sz="1200"/>
            </a:lvl5pPr>
            <a:lvl6pPr marL="2743200" lvl="5" indent="-339089" algn="l">
              <a:lnSpc>
                <a:spcPct val="100000"/>
              </a:lnSpc>
              <a:spcBef>
                <a:spcPts val="600"/>
              </a:spcBef>
              <a:spcAft>
                <a:spcPts val="0"/>
              </a:spcAft>
              <a:buSzPts val="1740"/>
              <a:buChar char="•"/>
              <a:defRPr sz="1200"/>
            </a:lvl6pPr>
            <a:lvl7pPr marL="3200400" lvl="6" indent="-339089" algn="l">
              <a:lnSpc>
                <a:spcPct val="100000"/>
              </a:lnSpc>
              <a:spcBef>
                <a:spcPts val="600"/>
              </a:spcBef>
              <a:spcAft>
                <a:spcPts val="0"/>
              </a:spcAft>
              <a:buSzPts val="1740"/>
              <a:buChar char="•"/>
              <a:defRPr sz="1200"/>
            </a:lvl7pPr>
            <a:lvl8pPr marL="3657600" lvl="7" indent="-339090" algn="l">
              <a:lnSpc>
                <a:spcPct val="100000"/>
              </a:lnSpc>
              <a:spcBef>
                <a:spcPts val="600"/>
              </a:spcBef>
              <a:spcAft>
                <a:spcPts val="0"/>
              </a:spcAft>
              <a:buSzPts val="1740"/>
              <a:buChar char="•"/>
              <a:defRPr sz="1200"/>
            </a:lvl8pPr>
            <a:lvl9pPr marL="4114800" lvl="8" indent="-339090" algn="l">
              <a:lnSpc>
                <a:spcPct val="100000"/>
              </a:lnSpc>
              <a:spcBef>
                <a:spcPts val="600"/>
              </a:spcBef>
              <a:spcAft>
                <a:spcPts val="600"/>
              </a:spcAft>
              <a:buSzPts val="1740"/>
              <a:buChar char="•"/>
              <a:defRPr sz="1200"/>
            </a:lvl9pPr>
          </a:lstStyle>
          <a:p>
            <a:endParaRPr/>
          </a:p>
        </p:txBody>
      </p:sp>
      <p:sp>
        <p:nvSpPr>
          <p:cNvPr id="57" name="Google Shape;57;p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1772179" y="2658533"/>
            <a:ext cx="460718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4060"/>
              <a:buNone/>
              <a:defRPr sz="2800" b="0">
                <a:solidFill>
                  <a:srgbClr val="1186C3"/>
                </a:solidFill>
              </a:defRPr>
            </a:lvl1pPr>
            <a:lvl2pPr marL="914400" lvl="1" indent="-228600" algn="l">
              <a:lnSpc>
                <a:spcPct val="100000"/>
              </a:lnSpc>
              <a:spcBef>
                <a:spcPts val="600"/>
              </a:spcBef>
              <a:spcAft>
                <a:spcPts val="0"/>
              </a:spcAft>
              <a:buSzPts val="2900"/>
              <a:buNone/>
              <a:defRPr sz="2000" b="1"/>
            </a:lvl2pPr>
            <a:lvl3pPr marL="1371600" lvl="2" indent="-228600" algn="l">
              <a:lnSpc>
                <a:spcPct val="100000"/>
              </a:lnSpc>
              <a:spcBef>
                <a:spcPts val="600"/>
              </a:spcBef>
              <a:spcAft>
                <a:spcPts val="0"/>
              </a:spcAft>
              <a:buSzPts val="2610"/>
              <a:buNone/>
              <a:defRPr sz="1800" b="1"/>
            </a:lvl3pPr>
            <a:lvl4pPr marL="1828800" lvl="3" indent="-228600" algn="l">
              <a:lnSpc>
                <a:spcPct val="100000"/>
              </a:lnSpc>
              <a:spcBef>
                <a:spcPts val="600"/>
              </a:spcBef>
              <a:spcAft>
                <a:spcPts val="0"/>
              </a:spcAft>
              <a:buSzPts val="2320"/>
              <a:buNone/>
              <a:defRPr sz="1600" b="1"/>
            </a:lvl4pPr>
            <a:lvl5pPr marL="2286000" lvl="4" indent="-228600" algn="l">
              <a:lnSpc>
                <a:spcPct val="100000"/>
              </a:lnSpc>
              <a:spcBef>
                <a:spcPts val="600"/>
              </a:spcBef>
              <a:spcAft>
                <a:spcPts val="0"/>
              </a:spcAft>
              <a:buSzPts val="2320"/>
              <a:buNone/>
              <a:defRPr sz="1600" b="1"/>
            </a:lvl5pPr>
            <a:lvl6pPr marL="2743200" lvl="5" indent="-228600" algn="l">
              <a:lnSpc>
                <a:spcPct val="100000"/>
              </a:lnSpc>
              <a:spcBef>
                <a:spcPts val="600"/>
              </a:spcBef>
              <a:spcAft>
                <a:spcPts val="0"/>
              </a:spcAft>
              <a:buSzPts val="2320"/>
              <a:buNone/>
              <a:defRPr sz="1600" b="1"/>
            </a:lvl6pPr>
            <a:lvl7pPr marL="3200400" lvl="6" indent="-228600" algn="l">
              <a:lnSpc>
                <a:spcPct val="100000"/>
              </a:lnSpc>
              <a:spcBef>
                <a:spcPts val="600"/>
              </a:spcBef>
              <a:spcAft>
                <a:spcPts val="0"/>
              </a:spcAft>
              <a:buSzPts val="2320"/>
              <a:buNone/>
              <a:defRPr sz="1600" b="1"/>
            </a:lvl7pPr>
            <a:lvl8pPr marL="3657600" lvl="7" indent="-228600" algn="l">
              <a:lnSpc>
                <a:spcPct val="100000"/>
              </a:lnSpc>
              <a:spcBef>
                <a:spcPts val="600"/>
              </a:spcBef>
              <a:spcAft>
                <a:spcPts val="0"/>
              </a:spcAft>
              <a:buSzPts val="2320"/>
              <a:buNone/>
              <a:defRPr sz="1600" b="1"/>
            </a:lvl8pPr>
            <a:lvl9pPr marL="4114800" lvl="8" indent="-228600" algn="l">
              <a:lnSpc>
                <a:spcPct val="100000"/>
              </a:lnSpc>
              <a:spcBef>
                <a:spcPts val="600"/>
              </a:spcBef>
              <a:spcAft>
                <a:spcPts val="600"/>
              </a:spcAft>
              <a:buSzPts val="2320"/>
              <a:buNone/>
              <a:defRPr sz="1600" b="1"/>
            </a:lvl9pPr>
          </a:lstStyle>
          <a:p>
            <a:endParaRPr/>
          </a:p>
        </p:txBody>
      </p:sp>
      <p:sp>
        <p:nvSpPr>
          <p:cNvPr id="63" name="Google Shape;63;p9"/>
          <p:cNvSpPr txBox="1">
            <a:spLocks noGrp="1"/>
          </p:cNvSpPr>
          <p:nvPr>
            <p:ph type="body" idx="2"/>
          </p:nvPr>
        </p:nvSpPr>
        <p:spPr>
          <a:xfrm>
            <a:off x="1484311" y="3335337"/>
            <a:ext cx="4895056" cy="2455862"/>
          </a:xfrm>
          <a:prstGeom prst="rect">
            <a:avLst/>
          </a:prstGeom>
          <a:noFill/>
          <a:ln>
            <a:noFill/>
          </a:ln>
        </p:spPr>
        <p:txBody>
          <a:bodyPr spcFirstLastPara="1" wrap="square" lIns="91425" tIns="45700" rIns="91425" bIns="45700" anchor="t" anchorCtr="0">
            <a:noAutofit/>
          </a:bodyPr>
          <a:lstStyle>
            <a:lvl1pPr marL="457200" lvl="0" indent="-394335" algn="l">
              <a:lnSpc>
                <a:spcPct val="100000"/>
              </a:lnSpc>
              <a:spcBef>
                <a:spcPts val="360"/>
              </a:spcBef>
              <a:spcAft>
                <a:spcPts val="0"/>
              </a:spcAft>
              <a:buSzPts val="2610"/>
              <a:buChar char="•"/>
              <a:defRPr sz="1800"/>
            </a:lvl1pPr>
            <a:lvl2pPr marL="914400" lvl="1" indent="-375919" algn="l">
              <a:lnSpc>
                <a:spcPct val="100000"/>
              </a:lnSpc>
              <a:spcBef>
                <a:spcPts val="600"/>
              </a:spcBef>
              <a:spcAft>
                <a:spcPts val="0"/>
              </a:spcAft>
              <a:buSzPts val="2320"/>
              <a:buChar char="•"/>
              <a:defRPr sz="1600"/>
            </a:lvl2pPr>
            <a:lvl3pPr marL="1371600" lvl="2" indent="-357505" algn="l">
              <a:lnSpc>
                <a:spcPct val="100000"/>
              </a:lnSpc>
              <a:spcBef>
                <a:spcPts val="600"/>
              </a:spcBef>
              <a:spcAft>
                <a:spcPts val="0"/>
              </a:spcAft>
              <a:buSzPts val="2030"/>
              <a:buChar char="•"/>
              <a:defRPr sz="1400"/>
            </a:lvl3pPr>
            <a:lvl4pPr marL="1828800" lvl="3" indent="-339089" algn="l">
              <a:lnSpc>
                <a:spcPct val="100000"/>
              </a:lnSpc>
              <a:spcBef>
                <a:spcPts val="600"/>
              </a:spcBef>
              <a:spcAft>
                <a:spcPts val="0"/>
              </a:spcAft>
              <a:buSzPts val="1740"/>
              <a:buChar char="•"/>
              <a:defRPr sz="1200"/>
            </a:lvl4pPr>
            <a:lvl5pPr marL="2286000" lvl="4" indent="-339089" algn="l">
              <a:lnSpc>
                <a:spcPct val="100000"/>
              </a:lnSpc>
              <a:spcBef>
                <a:spcPts val="600"/>
              </a:spcBef>
              <a:spcAft>
                <a:spcPts val="0"/>
              </a:spcAft>
              <a:buSzPts val="1740"/>
              <a:buChar char="•"/>
              <a:defRPr sz="1200"/>
            </a:lvl5pPr>
            <a:lvl6pPr marL="2743200" lvl="5" indent="-339089" algn="l">
              <a:lnSpc>
                <a:spcPct val="100000"/>
              </a:lnSpc>
              <a:spcBef>
                <a:spcPts val="600"/>
              </a:spcBef>
              <a:spcAft>
                <a:spcPts val="0"/>
              </a:spcAft>
              <a:buSzPts val="1740"/>
              <a:buChar char="•"/>
              <a:defRPr sz="1200"/>
            </a:lvl6pPr>
            <a:lvl7pPr marL="3200400" lvl="6" indent="-339089" algn="l">
              <a:lnSpc>
                <a:spcPct val="100000"/>
              </a:lnSpc>
              <a:spcBef>
                <a:spcPts val="600"/>
              </a:spcBef>
              <a:spcAft>
                <a:spcPts val="0"/>
              </a:spcAft>
              <a:buSzPts val="1740"/>
              <a:buChar char="•"/>
              <a:defRPr sz="1200"/>
            </a:lvl7pPr>
            <a:lvl8pPr marL="3657600" lvl="7" indent="-339090" algn="l">
              <a:lnSpc>
                <a:spcPct val="100000"/>
              </a:lnSpc>
              <a:spcBef>
                <a:spcPts val="600"/>
              </a:spcBef>
              <a:spcAft>
                <a:spcPts val="0"/>
              </a:spcAft>
              <a:buSzPts val="1740"/>
              <a:buChar char="•"/>
              <a:defRPr sz="1200"/>
            </a:lvl8pPr>
            <a:lvl9pPr marL="4114800" lvl="8" indent="-339090" algn="l">
              <a:lnSpc>
                <a:spcPct val="100000"/>
              </a:lnSpc>
              <a:spcBef>
                <a:spcPts val="600"/>
              </a:spcBef>
              <a:spcAft>
                <a:spcPts val="600"/>
              </a:spcAft>
              <a:buSzPts val="1740"/>
              <a:buChar char="•"/>
              <a:defRPr sz="1200"/>
            </a:lvl9pPr>
          </a:lstStyle>
          <a:p>
            <a:endParaRPr/>
          </a:p>
        </p:txBody>
      </p:sp>
      <p:sp>
        <p:nvSpPr>
          <p:cNvPr id="64" name="Google Shape;64;p9"/>
          <p:cNvSpPr txBox="1">
            <a:spLocks noGrp="1"/>
          </p:cNvSpPr>
          <p:nvPr>
            <p:ph type="body" idx="3"/>
          </p:nvPr>
        </p:nvSpPr>
        <p:spPr>
          <a:xfrm>
            <a:off x="6880487" y="2667000"/>
            <a:ext cx="462253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4060"/>
              <a:buNone/>
              <a:defRPr sz="2800" b="0">
                <a:solidFill>
                  <a:srgbClr val="1186C3"/>
                </a:solidFill>
              </a:defRPr>
            </a:lvl1pPr>
            <a:lvl2pPr marL="914400" lvl="1" indent="-228600" algn="l">
              <a:lnSpc>
                <a:spcPct val="100000"/>
              </a:lnSpc>
              <a:spcBef>
                <a:spcPts val="600"/>
              </a:spcBef>
              <a:spcAft>
                <a:spcPts val="0"/>
              </a:spcAft>
              <a:buSzPts val="2900"/>
              <a:buNone/>
              <a:defRPr sz="2000" b="1"/>
            </a:lvl2pPr>
            <a:lvl3pPr marL="1371600" lvl="2" indent="-228600" algn="l">
              <a:lnSpc>
                <a:spcPct val="100000"/>
              </a:lnSpc>
              <a:spcBef>
                <a:spcPts val="600"/>
              </a:spcBef>
              <a:spcAft>
                <a:spcPts val="0"/>
              </a:spcAft>
              <a:buSzPts val="2610"/>
              <a:buNone/>
              <a:defRPr sz="1800" b="1"/>
            </a:lvl3pPr>
            <a:lvl4pPr marL="1828800" lvl="3" indent="-228600" algn="l">
              <a:lnSpc>
                <a:spcPct val="100000"/>
              </a:lnSpc>
              <a:spcBef>
                <a:spcPts val="600"/>
              </a:spcBef>
              <a:spcAft>
                <a:spcPts val="0"/>
              </a:spcAft>
              <a:buSzPts val="2320"/>
              <a:buNone/>
              <a:defRPr sz="1600" b="1"/>
            </a:lvl4pPr>
            <a:lvl5pPr marL="2286000" lvl="4" indent="-228600" algn="l">
              <a:lnSpc>
                <a:spcPct val="100000"/>
              </a:lnSpc>
              <a:spcBef>
                <a:spcPts val="600"/>
              </a:spcBef>
              <a:spcAft>
                <a:spcPts val="0"/>
              </a:spcAft>
              <a:buSzPts val="2320"/>
              <a:buNone/>
              <a:defRPr sz="1600" b="1"/>
            </a:lvl5pPr>
            <a:lvl6pPr marL="2743200" lvl="5" indent="-228600" algn="l">
              <a:lnSpc>
                <a:spcPct val="100000"/>
              </a:lnSpc>
              <a:spcBef>
                <a:spcPts val="600"/>
              </a:spcBef>
              <a:spcAft>
                <a:spcPts val="0"/>
              </a:spcAft>
              <a:buSzPts val="2320"/>
              <a:buNone/>
              <a:defRPr sz="1600" b="1"/>
            </a:lvl6pPr>
            <a:lvl7pPr marL="3200400" lvl="6" indent="-228600" algn="l">
              <a:lnSpc>
                <a:spcPct val="100000"/>
              </a:lnSpc>
              <a:spcBef>
                <a:spcPts val="600"/>
              </a:spcBef>
              <a:spcAft>
                <a:spcPts val="0"/>
              </a:spcAft>
              <a:buSzPts val="2320"/>
              <a:buNone/>
              <a:defRPr sz="1600" b="1"/>
            </a:lvl7pPr>
            <a:lvl8pPr marL="3657600" lvl="7" indent="-228600" algn="l">
              <a:lnSpc>
                <a:spcPct val="100000"/>
              </a:lnSpc>
              <a:spcBef>
                <a:spcPts val="600"/>
              </a:spcBef>
              <a:spcAft>
                <a:spcPts val="0"/>
              </a:spcAft>
              <a:buSzPts val="2320"/>
              <a:buNone/>
              <a:defRPr sz="1600" b="1"/>
            </a:lvl8pPr>
            <a:lvl9pPr marL="4114800" lvl="8" indent="-228600" algn="l">
              <a:lnSpc>
                <a:spcPct val="100000"/>
              </a:lnSpc>
              <a:spcBef>
                <a:spcPts val="600"/>
              </a:spcBef>
              <a:spcAft>
                <a:spcPts val="600"/>
              </a:spcAft>
              <a:buSzPts val="2320"/>
              <a:buNone/>
              <a:defRPr sz="1600" b="1"/>
            </a:lvl9pPr>
          </a:lstStyle>
          <a:p>
            <a:endParaRPr/>
          </a:p>
        </p:txBody>
      </p:sp>
      <p:sp>
        <p:nvSpPr>
          <p:cNvPr id="65" name="Google Shape;65;p9"/>
          <p:cNvSpPr txBox="1">
            <a:spLocks noGrp="1"/>
          </p:cNvSpPr>
          <p:nvPr>
            <p:ph type="body" idx="4"/>
          </p:nvPr>
        </p:nvSpPr>
        <p:spPr>
          <a:xfrm>
            <a:off x="6607967" y="3335337"/>
            <a:ext cx="4895056" cy="2455862"/>
          </a:xfrm>
          <a:prstGeom prst="rect">
            <a:avLst/>
          </a:prstGeom>
          <a:noFill/>
          <a:ln>
            <a:noFill/>
          </a:ln>
        </p:spPr>
        <p:txBody>
          <a:bodyPr spcFirstLastPara="1" wrap="square" lIns="91425" tIns="45700" rIns="91425" bIns="45700" anchor="t" anchorCtr="0">
            <a:noAutofit/>
          </a:bodyPr>
          <a:lstStyle>
            <a:lvl1pPr marL="457200" lvl="0" indent="-394335" algn="l">
              <a:lnSpc>
                <a:spcPct val="100000"/>
              </a:lnSpc>
              <a:spcBef>
                <a:spcPts val="360"/>
              </a:spcBef>
              <a:spcAft>
                <a:spcPts val="0"/>
              </a:spcAft>
              <a:buSzPts val="2610"/>
              <a:buChar char="•"/>
              <a:defRPr sz="1800"/>
            </a:lvl1pPr>
            <a:lvl2pPr marL="914400" lvl="1" indent="-375919" algn="l">
              <a:lnSpc>
                <a:spcPct val="100000"/>
              </a:lnSpc>
              <a:spcBef>
                <a:spcPts val="600"/>
              </a:spcBef>
              <a:spcAft>
                <a:spcPts val="0"/>
              </a:spcAft>
              <a:buSzPts val="2320"/>
              <a:buChar char="•"/>
              <a:defRPr sz="1600"/>
            </a:lvl2pPr>
            <a:lvl3pPr marL="1371600" lvl="2" indent="-357505" algn="l">
              <a:lnSpc>
                <a:spcPct val="100000"/>
              </a:lnSpc>
              <a:spcBef>
                <a:spcPts val="600"/>
              </a:spcBef>
              <a:spcAft>
                <a:spcPts val="0"/>
              </a:spcAft>
              <a:buSzPts val="2030"/>
              <a:buChar char="•"/>
              <a:defRPr sz="1400"/>
            </a:lvl3pPr>
            <a:lvl4pPr marL="1828800" lvl="3" indent="-339089" algn="l">
              <a:lnSpc>
                <a:spcPct val="100000"/>
              </a:lnSpc>
              <a:spcBef>
                <a:spcPts val="600"/>
              </a:spcBef>
              <a:spcAft>
                <a:spcPts val="0"/>
              </a:spcAft>
              <a:buSzPts val="1740"/>
              <a:buChar char="•"/>
              <a:defRPr sz="1200"/>
            </a:lvl4pPr>
            <a:lvl5pPr marL="2286000" lvl="4" indent="-339089" algn="l">
              <a:lnSpc>
                <a:spcPct val="100000"/>
              </a:lnSpc>
              <a:spcBef>
                <a:spcPts val="600"/>
              </a:spcBef>
              <a:spcAft>
                <a:spcPts val="0"/>
              </a:spcAft>
              <a:buSzPts val="1740"/>
              <a:buChar char="•"/>
              <a:defRPr sz="1200"/>
            </a:lvl5pPr>
            <a:lvl6pPr marL="2743200" lvl="5" indent="-339089" algn="l">
              <a:lnSpc>
                <a:spcPct val="100000"/>
              </a:lnSpc>
              <a:spcBef>
                <a:spcPts val="600"/>
              </a:spcBef>
              <a:spcAft>
                <a:spcPts val="0"/>
              </a:spcAft>
              <a:buSzPts val="1740"/>
              <a:buChar char="•"/>
              <a:defRPr sz="1200"/>
            </a:lvl6pPr>
            <a:lvl7pPr marL="3200400" lvl="6" indent="-339089" algn="l">
              <a:lnSpc>
                <a:spcPct val="100000"/>
              </a:lnSpc>
              <a:spcBef>
                <a:spcPts val="600"/>
              </a:spcBef>
              <a:spcAft>
                <a:spcPts val="0"/>
              </a:spcAft>
              <a:buSzPts val="1740"/>
              <a:buChar char="•"/>
              <a:defRPr sz="1200"/>
            </a:lvl7pPr>
            <a:lvl8pPr marL="3657600" lvl="7" indent="-339090" algn="l">
              <a:lnSpc>
                <a:spcPct val="100000"/>
              </a:lnSpc>
              <a:spcBef>
                <a:spcPts val="600"/>
              </a:spcBef>
              <a:spcAft>
                <a:spcPts val="0"/>
              </a:spcAft>
              <a:buSzPts val="1740"/>
              <a:buChar char="•"/>
              <a:defRPr sz="1200"/>
            </a:lvl8pPr>
            <a:lvl9pPr marL="4114800" lvl="8" indent="-339090" algn="l">
              <a:lnSpc>
                <a:spcPct val="100000"/>
              </a:lnSpc>
              <a:spcBef>
                <a:spcPts val="600"/>
              </a:spcBef>
              <a:spcAft>
                <a:spcPts val="600"/>
              </a:spcAft>
              <a:buSzPts val="1740"/>
              <a:buChar char="•"/>
              <a:defRPr sz="1200"/>
            </a:lvl9pPr>
          </a:lstStyle>
          <a:p>
            <a:endParaRPr/>
          </a:p>
        </p:txBody>
      </p:sp>
      <p:sp>
        <p:nvSpPr>
          <p:cNvPr id="66" name="Google Shape;66;p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508587" y="89012"/>
            <a:ext cx="10018713" cy="1752599"/>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4000"/>
              <a:buFont typeface="Corbel"/>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50812" y="0"/>
            <a:ext cx="2436813" cy="6858001"/>
            <a:chOff x="1320800" y="0"/>
            <a:chExt cx="2436813" cy="6858001"/>
          </a:xfrm>
        </p:grpSpPr>
        <p:sp>
          <p:nvSpPr>
            <p:cNvPr id="11" name="Google Shape;11;p1"/>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12" name="Google Shape;12;p1"/>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13" name="Google Shape;13;p1"/>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14" name="Google Shape;14;p1"/>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0B5982"/>
            </a:solidFill>
            <a:ln>
              <a:noFill/>
            </a:ln>
          </p:spPr>
        </p:sp>
        <p:sp>
          <p:nvSpPr>
            <p:cNvPr id="15" name="Google Shape;15;p1"/>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1186C3"/>
            </a:solidFill>
            <a:ln>
              <a:noFill/>
            </a:ln>
          </p:spPr>
        </p:sp>
        <p:sp>
          <p:nvSpPr>
            <p:cNvPr id="16" name="Google Shape;16;p1"/>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7" name="Google Shape;17;p1"/>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Autofit/>
          </a:bodyPr>
          <a:lstStyle>
            <a:lvl1pPr marL="457200" marR="0" lvl="0" indent="-449580" algn="l" rtl="0">
              <a:lnSpc>
                <a:spcPct val="100000"/>
              </a:lnSpc>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lnSpc>
                <a:spcPct val="100000"/>
              </a:lnSpc>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lnSpc>
                <a:spcPct val="100000"/>
              </a:lnSpc>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lnSpc>
                <a:spcPct val="100000"/>
              </a:lnSpc>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lnSpc>
                <a:spcPct val="100000"/>
              </a:lnSpc>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20" name="Google Shape;20;p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21" name="Google Shape;21;p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kidshelpphone.ca/get-info/quiz-practicing-enough-self-car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ctrTitle"/>
          </p:nvPr>
        </p:nvSpPr>
        <p:spPr>
          <a:xfrm>
            <a:off x="979725" y="0"/>
            <a:ext cx="10590900" cy="5430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1000"/>
              </a:spcBef>
              <a:spcAft>
                <a:spcPts val="0"/>
              </a:spcAft>
              <a:buClr>
                <a:schemeClr val="dk1"/>
              </a:buClr>
              <a:buSzPts val="1100"/>
              <a:buFont typeface="Arial"/>
              <a:buNone/>
            </a:pPr>
            <a:endParaRPr sz="5300"/>
          </a:p>
          <a:p>
            <a:pPr marL="0" lvl="0" indent="0" algn="r" rtl="0">
              <a:lnSpc>
                <a:spcPct val="100000"/>
              </a:lnSpc>
              <a:spcBef>
                <a:spcPts val="1000"/>
              </a:spcBef>
              <a:spcAft>
                <a:spcPts val="0"/>
              </a:spcAft>
              <a:buClr>
                <a:schemeClr val="dk1"/>
              </a:buClr>
              <a:buSzPts val="1100"/>
              <a:buFont typeface="Arial"/>
              <a:buNone/>
            </a:pPr>
            <a:endParaRPr sz="5300"/>
          </a:p>
          <a:p>
            <a:pPr marL="0" lvl="0" indent="0" algn="r" rtl="0">
              <a:lnSpc>
                <a:spcPct val="100000"/>
              </a:lnSpc>
              <a:spcBef>
                <a:spcPts val="1000"/>
              </a:spcBef>
              <a:spcAft>
                <a:spcPts val="0"/>
              </a:spcAft>
              <a:buClr>
                <a:schemeClr val="dk1"/>
              </a:buClr>
              <a:buSzPts val="1100"/>
              <a:buFont typeface="Arial"/>
              <a:buNone/>
            </a:pPr>
            <a:r>
              <a:rPr lang="en-US" sz="4900"/>
              <a:t>Summer Internship Resources</a:t>
            </a:r>
            <a:endParaRPr sz="4900"/>
          </a:p>
          <a:p>
            <a:pPr marL="0" lvl="0" indent="0" algn="l" rtl="0">
              <a:lnSpc>
                <a:spcPct val="100000"/>
              </a:lnSpc>
              <a:spcBef>
                <a:spcPts val="1000"/>
              </a:spcBef>
              <a:spcAft>
                <a:spcPts val="0"/>
              </a:spcAft>
              <a:buClr>
                <a:schemeClr val="dk1"/>
              </a:buClr>
              <a:buSzPts val="1100"/>
              <a:buFont typeface="Arial"/>
              <a:buNone/>
            </a:pPr>
            <a:r>
              <a:rPr lang="en-US" sz="3200"/>
              <a:t> </a:t>
            </a:r>
            <a:endParaRPr sz="3200"/>
          </a:p>
          <a:p>
            <a:pPr marL="0" lvl="0" indent="0" algn="r" rtl="0">
              <a:lnSpc>
                <a:spcPct val="100000"/>
              </a:lnSpc>
              <a:spcBef>
                <a:spcPts val="1000"/>
              </a:spcBef>
              <a:spcAft>
                <a:spcPts val="0"/>
              </a:spcAft>
              <a:buClr>
                <a:schemeClr val="dk1"/>
              </a:buClr>
              <a:buSzPts val="1100"/>
              <a:buFont typeface="Arial"/>
              <a:buNone/>
            </a:pPr>
            <a:r>
              <a:rPr lang="en-US" sz="3200"/>
              <a:t>Intern Orientation Framework </a:t>
            </a:r>
            <a:endParaRPr sz="3200"/>
          </a:p>
          <a:p>
            <a:pPr marL="0" lvl="0" indent="0" algn="r" rtl="0">
              <a:lnSpc>
                <a:spcPct val="100000"/>
              </a:lnSpc>
              <a:spcBef>
                <a:spcPts val="1000"/>
              </a:spcBef>
              <a:spcAft>
                <a:spcPts val="0"/>
              </a:spcAft>
              <a:buClr>
                <a:schemeClr val="dk1"/>
              </a:buClr>
              <a:buSzPts val="1100"/>
              <a:buFont typeface="Arial"/>
              <a:buNone/>
            </a:pPr>
            <a:r>
              <a:rPr lang="en-US" sz="3200"/>
              <a:t>6 Week Employability Skills Curriculum</a:t>
            </a:r>
            <a:endParaRPr sz="3200"/>
          </a:p>
          <a:p>
            <a:pPr marL="0" lvl="0" indent="0" algn="r" rtl="0">
              <a:lnSpc>
                <a:spcPct val="100000"/>
              </a:lnSpc>
              <a:spcBef>
                <a:spcPts val="1000"/>
              </a:spcBef>
              <a:spcAft>
                <a:spcPts val="1000"/>
              </a:spcAft>
              <a:buClr>
                <a:schemeClr val="dk1"/>
              </a:buClr>
              <a:buSzPts val="1100"/>
              <a:buFont typeface="Arial"/>
              <a:buNone/>
            </a:pPr>
            <a:r>
              <a:rPr lang="en-US" sz="3600" i="1">
                <a:latin typeface="Corbel"/>
                <a:ea typeface="Corbel"/>
                <a:cs typeface="Corbel"/>
                <a:sym typeface="Corbel"/>
              </a:rPr>
              <a:t>Summer Internship Program 2021</a:t>
            </a:r>
            <a:r>
              <a:rPr lang="en-US"/>
              <a:t> </a:t>
            </a:r>
            <a:endParaRPr sz="2600"/>
          </a:p>
        </p:txBody>
      </p:sp>
      <p:pic>
        <p:nvPicPr>
          <p:cNvPr id="150" name="Google Shape;150;p21"/>
          <p:cNvPicPr preferRelativeResize="0"/>
          <p:nvPr/>
        </p:nvPicPr>
        <p:blipFill>
          <a:blip r:embed="rId3">
            <a:alphaModFix/>
          </a:blip>
          <a:stretch>
            <a:fillRect/>
          </a:stretch>
        </p:blipFill>
        <p:spPr>
          <a:xfrm>
            <a:off x="8670400" y="5430125"/>
            <a:ext cx="2900225" cy="1286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Why is Stress Management and Self Care Important? </a:t>
            </a:r>
            <a:endParaRPr b="1"/>
          </a:p>
        </p:txBody>
      </p:sp>
      <p:sp>
        <p:nvSpPr>
          <p:cNvPr id="225" name="Google Shape;225;p30"/>
          <p:cNvSpPr txBox="1">
            <a:spLocks noGrp="1"/>
          </p:cNvSpPr>
          <p:nvPr>
            <p:ph type="body" idx="1"/>
          </p:nvPr>
        </p:nvSpPr>
        <p:spPr>
          <a:xfrm>
            <a:off x="1484300" y="2221375"/>
            <a:ext cx="10018800" cy="4100400"/>
          </a:xfrm>
          <a:prstGeom prst="rect">
            <a:avLst/>
          </a:prstGeom>
        </p:spPr>
        <p:txBody>
          <a:bodyPr spcFirstLastPara="1" wrap="square" lIns="91425" tIns="45700" rIns="91425" bIns="45700" anchor="ctr" anchorCtr="0">
            <a:noAutofit/>
          </a:bodyPr>
          <a:lstStyle/>
          <a:p>
            <a:pPr marL="457200" lvl="0" indent="-426085" algn="l" rtl="0">
              <a:spcBef>
                <a:spcPts val="360"/>
              </a:spcBef>
              <a:spcAft>
                <a:spcPts val="0"/>
              </a:spcAft>
              <a:buSzPts val="3110"/>
              <a:buChar char="●"/>
            </a:pPr>
            <a:r>
              <a:rPr lang="en-US" sz="2900"/>
              <a:t>What stressful situations can you imagine coming up during your internship?</a:t>
            </a:r>
            <a:endParaRPr sz="2900"/>
          </a:p>
          <a:p>
            <a:pPr marL="457200" lvl="0" indent="0" algn="l" rtl="0">
              <a:spcBef>
                <a:spcPts val="360"/>
              </a:spcBef>
              <a:spcAft>
                <a:spcPts val="0"/>
              </a:spcAft>
              <a:buNone/>
            </a:pPr>
            <a:endParaRPr sz="2900"/>
          </a:p>
          <a:p>
            <a:pPr marL="457200" lvl="0" indent="-426085" algn="l" rtl="0">
              <a:spcBef>
                <a:spcPts val="360"/>
              </a:spcBef>
              <a:spcAft>
                <a:spcPts val="0"/>
              </a:spcAft>
              <a:buSzPts val="3110"/>
              <a:buChar char="●"/>
            </a:pPr>
            <a:r>
              <a:rPr lang="en-US" sz="2900"/>
              <a:t>What are some reasons why self-care strategies are important when participating in your Internship (and in life)? </a:t>
            </a:r>
            <a:endParaRPr sz="2900"/>
          </a:p>
          <a:p>
            <a:pPr marL="457200" lvl="0" indent="0" algn="l" rtl="0">
              <a:spcBef>
                <a:spcPts val="360"/>
              </a:spcBef>
              <a:spcAft>
                <a:spcPts val="0"/>
              </a:spcAft>
              <a:buNone/>
            </a:pPr>
            <a:endParaRPr sz="2900"/>
          </a:p>
          <a:p>
            <a:pPr marL="457200" lvl="0" indent="0" algn="l" rtl="0">
              <a:spcBef>
                <a:spcPts val="360"/>
              </a:spcBef>
              <a:spcAft>
                <a:spcPts val="0"/>
              </a:spcAft>
              <a:buNone/>
            </a:pPr>
            <a:endParaRPr sz="2900"/>
          </a:p>
          <a:p>
            <a:pPr marL="914400" lvl="0" indent="0" algn="l" rtl="0">
              <a:spcBef>
                <a:spcPts val="360"/>
              </a:spcBef>
              <a:spcAft>
                <a:spcPts val="0"/>
              </a:spcAft>
              <a:buNone/>
            </a:pPr>
            <a:endParaRPr sz="2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1037099" y="1609074"/>
            <a:ext cx="5426100" cy="1371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800" b="1"/>
              <a:t>Self Care &amp; Stress Management </a:t>
            </a:r>
            <a:endParaRPr sz="3800" b="1"/>
          </a:p>
        </p:txBody>
      </p:sp>
      <p:sp>
        <p:nvSpPr>
          <p:cNvPr id="232" name="Google Shape;232;p31"/>
          <p:cNvSpPr txBox="1">
            <a:spLocks noGrp="1"/>
          </p:cNvSpPr>
          <p:nvPr>
            <p:ph type="body" idx="4294967295"/>
          </p:nvPr>
        </p:nvSpPr>
        <p:spPr>
          <a:xfrm>
            <a:off x="6607967" y="2667000"/>
            <a:ext cx="4895100" cy="3124200"/>
          </a:xfrm>
          <a:prstGeom prst="rect">
            <a:avLst/>
          </a:prstGeom>
        </p:spPr>
        <p:txBody>
          <a:bodyPr spcFirstLastPara="1" wrap="square" lIns="91425" tIns="45700" rIns="91425" bIns="45700" anchor="ctr" anchorCtr="0">
            <a:noAutofit/>
          </a:bodyPr>
          <a:lstStyle/>
          <a:p>
            <a:pPr marL="0" lvl="0" indent="0" algn="l" rtl="0">
              <a:spcBef>
                <a:spcPts val="480"/>
              </a:spcBef>
              <a:spcAft>
                <a:spcPts val="0"/>
              </a:spcAft>
              <a:buNone/>
            </a:pPr>
            <a:r>
              <a:rPr lang="en-US"/>
              <a:t>Am I practicing enough self care? </a:t>
            </a:r>
            <a:endParaRPr/>
          </a:p>
        </p:txBody>
      </p:sp>
      <p:pic>
        <p:nvPicPr>
          <p:cNvPr id="233" name="Google Shape;233;p31"/>
          <p:cNvPicPr preferRelativeResize="0"/>
          <p:nvPr/>
        </p:nvPicPr>
        <p:blipFill>
          <a:blip r:embed="rId3">
            <a:alphaModFix/>
          </a:blip>
          <a:stretch>
            <a:fillRect/>
          </a:stretch>
        </p:blipFill>
        <p:spPr>
          <a:xfrm>
            <a:off x="6217049" y="2228100"/>
            <a:ext cx="5525525" cy="3378625"/>
          </a:xfrm>
          <a:prstGeom prst="rect">
            <a:avLst/>
          </a:prstGeom>
          <a:noFill/>
          <a:ln>
            <a:noFill/>
          </a:ln>
        </p:spPr>
      </p:pic>
      <p:sp>
        <p:nvSpPr>
          <p:cNvPr id="234" name="Google Shape;234;p31"/>
          <p:cNvSpPr txBox="1">
            <a:spLocks noGrp="1"/>
          </p:cNvSpPr>
          <p:nvPr>
            <p:ph type="body" idx="1"/>
          </p:nvPr>
        </p:nvSpPr>
        <p:spPr>
          <a:xfrm>
            <a:off x="840749" y="3373424"/>
            <a:ext cx="5426100" cy="1828800"/>
          </a:xfrm>
          <a:prstGeom prst="rect">
            <a:avLst/>
          </a:prstGeom>
        </p:spPr>
        <p:txBody>
          <a:bodyPr spcFirstLastPara="1" wrap="square" lIns="91425" tIns="45700" rIns="91425" bIns="45700" anchor="ctr" anchorCtr="0">
            <a:noAutofit/>
          </a:bodyPr>
          <a:lstStyle/>
          <a:p>
            <a:pPr marL="0" lvl="0" indent="0" algn="ctr" rtl="0">
              <a:spcBef>
                <a:spcPts val="360"/>
              </a:spcBef>
              <a:spcAft>
                <a:spcPts val="0"/>
              </a:spcAft>
              <a:buNone/>
            </a:pPr>
            <a:r>
              <a:rPr lang="en-US" sz="2700" u="sng">
                <a:solidFill>
                  <a:schemeClr val="hlink"/>
                </a:solidFill>
                <a:hlinkClick r:id="rId4"/>
              </a:rPr>
              <a:t>Am I Practicing Enough Self Care</a:t>
            </a:r>
            <a:r>
              <a:rPr lang="en-US" sz="2700">
                <a:solidFill>
                  <a:srgbClr val="298DC1"/>
                </a:solidFill>
              </a:rPr>
              <a:t>?</a:t>
            </a:r>
            <a:endParaRPr sz="2700">
              <a:solidFill>
                <a:srgbClr val="298DC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1508575" y="89004"/>
            <a:ext cx="10018800" cy="1134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Give 1 Get 8 Self Care Activity</a:t>
            </a:r>
            <a:endParaRPr/>
          </a:p>
        </p:txBody>
      </p:sp>
      <p:graphicFrame>
        <p:nvGraphicFramePr>
          <p:cNvPr id="241" name="Google Shape;241;p32"/>
          <p:cNvGraphicFramePr/>
          <p:nvPr/>
        </p:nvGraphicFramePr>
        <p:xfrm>
          <a:off x="1413225" y="1101450"/>
          <a:ext cx="10600425" cy="5756550"/>
        </p:xfrm>
        <a:graphic>
          <a:graphicData uri="http://schemas.openxmlformats.org/drawingml/2006/table">
            <a:tbl>
              <a:tblPr>
                <a:noFill/>
                <a:tableStyleId>{9B85B55D-5598-4D5B-895F-7DAF4AD9D3A1}</a:tableStyleId>
              </a:tblPr>
              <a:tblGrid>
                <a:gridCol w="3533475">
                  <a:extLst>
                    <a:ext uri="{9D8B030D-6E8A-4147-A177-3AD203B41FA5}">
                      <a16:colId xmlns:a16="http://schemas.microsoft.com/office/drawing/2014/main" val="20000"/>
                    </a:ext>
                  </a:extLst>
                </a:gridCol>
                <a:gridCol w="3533475">
                  <a:extLst>
                    <a:ext uri="{9D8B030D-6E8A-4147-A177-3AD203B41FA5}">
                      <a16:colId xmlns:a16="http://schemas.microsoft.com/office/drawing/2014/main" val="20001"/>
                    </a:ext>
                  </a:extLst>
                </a:gridCol>
                <a:gridCol w="3533475">
                  <a:extLst>
                    <a:ext uri="{9D8B030D-6E8A-4147-A177-3AD203B41FA5}">
                      <a16:colId xmlns:a16="http://schemas.microsoft.com/office/drawing/2014/main" val="20002"/>
                    </a:ext>
                  </a:extLst>
                </a:gridCol>
              </a:tblGrid>
              <a:tr h="1918850">
                <a:tc>
                  <a:txBody>
                    <a:bodyPr/>
                    <a:lstStyle/>
                    <a:p>
                      <a:pPr marL="0" lvl="0" indent="0" algn="l" rtl="0">
                        <a:spcBef>
                          <a:spcPts val="0"/>
                        </a:spcBef>
                        <a:spcAft>
                          <a:spcPts val="0"/>
                        </a:spcAft>
                        <a:buNone/>
                      </a:pPr>
                      <a:r>
                        <a:rPr lang="en-US" b="1"/>
                        <a:t>How do you make time for exercise &amp; what kind of exercise do you like to do? Have you had to make COVID safe changes to these? </a:t>
                      </a:r>
                      <a:endParaRPr b="1"/>
                    </a:p>
                  </a:txBody>
                  <a:tcPr marL="91425" marR="91425" marT="91425" marB="91425"/>
                </a:tc>
                <a:tc>
                  <a:txBody>
                    <a:bodyPr/>
                    <a:lstStyle/>
                    <a:p>
                      <a:pPr marL="0" lvl="0" indent="0" algn="l" rtl="0">
                        <a:spcBef>
                          <a:spcPts val="0"/>
                        </a:spcBef>
                        <a:spcAft>
                          <a:spcPts val="0"/>
                        </a:spcAft>
                        <a:buNone/>
                      </a:pPr>
                      <a:r>
                        <a:rPr lang="en-US" b="1"/>
                        <a:t>What do you do during the week to nurture your spiritual health?</a:t>
                      </a:r>
                      <a:endParaRPr b="1"/>
                    </a:p>
                  </a:txBody>
                  <a:tcPr marL="91425" marR="91425" marT="91425" marB="91425"/>
                </a:tc>
                <a:tc>
                  <a:txBody>
                    <a:bodyPr/>
                    <a:lstStyle/>
                    <a:p>
                      <a:pPr marL="0" lvl="0" indent="0" algn="l" rtl="0">
                        <a:spcBef>
                          <a:spcPts val="0"/>
                        </a:spcBef>
                        <a:spcAft>
                          <a:spcPts val="0"/>
                        </a:spcAft>
                        <a:buNone/>
                      </a:pPr>
                      <a:r>
                        <a:rPr lang="en-US" b="1"/>
                        <a:t>How do you carve out “me” time during your week and what do you do during that time? </a:t>
                      </a:r>
                      <a:endParaRPr b="1"/>
                    </a:p>
                  </a:txBody>
                  <a:tcPr marL="91425" marR="91425" marT="91425" marB="91425"/>
                </a:tc>
                <a:extLst>
                  <a:ext uri="{0D108BD9-81ED-4DB2-BD59-A6C34878D82A}">
                    <a16:rowId xmlns:a16="http://schemas.microsoft.com/office/drawing/2014/main" val="10000"/>
                  </a:ext>
                </a:extLst>
              </a:tr>
              <a:tr h="1918850">
                <a:tc>
                  <a:txBody>
                    <a:bodyPr/>
                    <a:lstStyle/>
                    <a:p>
                      <a:pPr marL="0" lvl="0" indent="0" algn="l" rtl="0">
                        <a:spcBef>
                          <a:spcPts val="0"/>
                        </a:spcBef>
                        <a:spcAft>
                          <a:spcPts val="0"/>
                        </a:spcAft>
                        <a:buNone/>
                      </a:pPr>
                      <a:r>
                        <a:rPr lang="en-US" b="1"/>
                        <a:t>How do you unwind and recharge at the end of a day? </a:t>
                      </a:r>
                      <a:endParaRPr b="1"/>
                    </a:p>
                  </a:txBody>
                  <a:tcPr marL="91425" marR="91425" marT="91425" marB="91425"/>
                </a:tc>
                <a:tc>
                  <a:txBody>
                    <a:bodyPr/>
                    <a:lstStyle/>
                    <a:p>
                      <a:pPr marL="0" lvl="0" indent="0" algn="l" rtl="0">
                        <a:spcBef>
                          <a:spcPts val="0"/>
                        </a:spcBef>
                        <a:spcAft>
                          <a:spcPts val="0"/>
                        </a:spcAft>
                        <a:buNone/>
                      </a:pPr>
                      <a:r>
                        <a:rPr lang="en-US" b="1"/>
                        <a:t>How do you care for yourself after a stressful or upsetting day?</a:t>
                      </a:r>
                      <a:endParaRPr b="1"/>
                    </a:p>
                  </a:txBody>
                  <a:tcPr marL="91425" marR="91425" marT="91425" marB="91425"/>
                </a:tc>
                <a:tc>
                  <a:txBody>
                    <a:bodyPr/>
                    <a:lstStyle/>
                    <a:p>
                      <a:pPr marL="0" lvl="0" indent="0" algn="l" rtl="0">
                        <a:spcBef>
                          <a:spcPts val="0"/>
                        </a:spcBef>
                        <a:spcAft>
                          <a:spcPts val="0"/>
                        </a:spcAft>
                        <a:buNone/>
                      </a:pPr>
                      <a:r>
                        <a:rPr lang="en-US" b="1"/>
                        <a:t>What are strategies you use to eat healthy during the day/week? </a:t>
                      </a:r>
                      <a:endParaRPr b="1"/>
                    </a:p>
                  </a:txBody>
                  <a:tcPr marL="91425" marR="91425" marT="91425" marB="91425"/>
                </a:tc>
                <a:extLst>
                  <a:ext uri="{0D108BD9-81ED-4DB2-BD59-A6C34878D82A}">
                    <a16:rowId xmlns:a16="http://schemas.microsoft.com/office/drawing/2014/main" val="10001"/>
                  </a:ext>
                </a:extLst>
              </a:tr>
              <a:tr h="1918850">
                <a:tc>
                  <a:txBody>
                    <a:bodyPr/>
                    <a:lstStyle/>
                    <a:p>
                      <a:pPr marL="0" lvl="0" indent="0" algn="l" rtl="0">
                        <a:spcBef>
                          <a:spcPts val="0"/>
                        </a:spcBef>
                        <a:spcAft>
                          <a:spcPts val="0"/>
                        </a:spcAft>
                        <a:buNone/>
                      </a:pPr>
                      <a:r>
                        <a:rPr lang="en-US" b="1"/>
                        <a:t>What are some morning routines that help you prepare physically, mentally and emotionally for the day? </a:t>
                      </a:r>
                      <a:endParaRPr b="1"/>
                    </a:p>
                  </a:txBody>
                  <a:tcPr marL="91425" marR="91425" marT="91425" marB="91425"/>
                </a:tc>
                <a:tc>
                  <a:txBody>
                    <a:bodyPr/>
                    <a:lstStyle/>
                    <a:p>
                      <a:pPr marL="0" lvl="0" indent="0" algn="l" rtl="0">
                        <a:spcBef>
                          <a:spcPts val="0"/>
                        </a:spcBef>
                        <a:spcAft>
                          <a:spcPts val="0"/>
                        </a:spcAft>
                        <a:buNone/>
                      </a:pPr>
                      <a:r>
                        <a:rPr lang="en-US" b="1"/>
                        <a:t>What are your favorite activities that you do with friends &amp;/or family that re-energizes you? </a:t>
                      </a:r>
                      <a:endParaRPr b="1"/>
                    </a:p>
                  </a:txBody>
                  <a:tcPr marL="91425" marR="91425" marT="91425" marB="91425"/>
                </a:tc>
                <a:tc>
                  <a:txBody>
                    <a:bodyPr/>
                    <a:lstStyle/>
                    <a:p>
                      <a:pPr marL="0" lvl="0" indent="0" algn="l" rtl="0">
                        <a:spcBef>
                          <a:spcPts val="0"/>
                        </a:spcBef>
                        <a:spcAft>
                          <a:spcPts val="0"/>
                        </a:spcAft>
                        <a:buNone/>
                      </a:pPr>
                      <a:r>
                        <a:rPr lang="en-US" b="1"/>
                        <a:t>What is your favorite self-care activity that doesn’t fit into any of these boxes?</a:t>
                      </a:r>
                      <a:endParaRPr b="1"/>
                    </a:p>
                  </a:txBody>
                  <a:tcPr marL="91425" marR="91425" marT="91425" marB="91425"/>
                </a:tc>
                <a:extLst>
                  <a:ext uri="{0D108BD9-81ED-4DB2-BD59-A6C34878D82A}">
                    <a16:rowId xmlns:a16="http://schemas.microsoft.com/office/drawing/2014/main" val="10002"/>
                  </a:ext>
                </a:extLst>
              </a:tr>
            </a:tbl>
          </a:graphicData>
        </a:graphic>
      </p:graphicFrame>
      <p:sp>
        <p:nvSpPr>
          <p:cNvPr id="242" name="Google Shape;242;p32"/>
          <p:cNvSpPr txBox="1"/>
          <p:nvPr/>
        </p:nvSpPr>
        <p:spPr>
          <a:xfrm>
            <a:off x="74850" y="6210350"/>
            <a:ext cx="1164900" cy="58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i="1">
                <a:solidFill>
                  <a:srgbClr val="000000"/>
                </a:solidFill>
                <a:latin typeface="Corbel"/>
                <a:ea typeface="Corbel"/>
                <a:cs typeface="Corbel"/>
                <a:sym typeface="Corbel"/>
              </a:rPr>
              <a:t>(Zoom annotation)</a:t>
            </a:r>
            <a:endParaRPr>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1544736" y="4441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Internship Problem Solving Scenarios</a:t>
            </a:r>
            <a:endParaRPr b="1"/>
          </a:p>
        </p:txBody>
      </p:sp>
      <p:sp>
        <p:nvSpPr>
          <p:cNvPr id="249" name="Google Shape;249;p33"/>
          <p:cNvSpPr txBox="1">
            <a:spLocks noGrp="1"/>
          </p:cNvSpPr>
          <p:nvPr>
            <p:ph type="body" idx="1"/>
          </p:nvPr>
        </p:nvSpPr>
        <p:spPr>
          <a:xfrm>
            <a:off x="6997900" y="1850450"/>
            <a:ext cx="4895100" cy="4818600"/>
          </a:xfrm>
          <a:prstGeom prst="rect">
            <a:avLst/>
          </a:prstGeom>
        </p:spPr>
        <p:txBody>
          <a:bodyPr spcFirstLastPara="1" wrap="square" lIns="91425" tIns="45700" rIns="91425" bIns="45700" anchor="ctr" anchorCtr="0">
            <a:noAutofit/>
          </a:bodyPr>
          <a:lstStyle/>
          <a:p>
            <a:pPr marL="457200" lvl="0" indent="-336550" algn="l" rtl="0">
              <a:spcBef>
                <a:spcPts val="360"/>
              </a:spcBef>
              <a:spcAft>
                <a:spcPts val="0"/>
              </a:spcAft>
              <a:buSzPts val="1700"/>
              <a:buFont typeface="Corbel"/>
              <a:buChar char="•"/>
            </a:pPr>
            <a:r>
              <a:rPr lang="en-US" sz="1700" b="1"/>
              <a:t>Group 1: </a:t>
            </a:r>
            <a:r>
              <a:rPr lang="en-US" sz="1700"/>
              <a:t>You wake up feeling a little sick.  You really start to feel bad two hours before your internship starts.  What are some steps you would take in deciding what to do next?  </a:t>
            </a:r>
            <a:endParaRPr sz="1700"/>
          </a:p>
          <a:p>
            <a:pPr marL="457200" lvl="0" indent="0" algn="l" rtl="0">
              <a:spcBef>
                <a:spcPts val="360"/>
              </a:spcBef>
              <a:spcAft>
                <a:spcPts val="0"/>
              </a:spcAft>
              <a:buNone/>
            </a:pPr>
            <a:endParaRPr sz="1700"/>
          </a:p>
          <a:p>
            <a:pPr marL="457200" lvl="0" indent="-336550" algn="l" rtl="0">
              <a:spcBef>
                <a:spcPts val="360"/>
              </a:spcBef>
              <a:spcAft>
                <a:spcPts val="0"/>
              </a:spcAft>
              <a:buSzPts val="1700"/>
              <a:buFont typeface="Corbel"/>
              <a:buChar char="•"/>
            </a:pPr>
            <a:r>
              <a:rPr lang="en-US" sz="1700" b="1"/>
              <a:t>Group 2: </a:t>
            </a:r>
            <a:r>
              <a:rPr lang="en-US" sz="1700"/>
              <a:t>Your family has decided to go out town suddenly to visit family in Texas.  You know you have a busy week at your internship site and your mentor is counting on you to complete some key things. What do you do? </a:t>
            </a:r>
            <a:endParaRPr sz="1700"/>
          </a:p>
          <a:p>
            <a:pPr marL="457200" lvl="0" indent="0" algn="l" rtl="0">
              <a:spcBef>
                <a:spcPts val="360"/>
              </a:spcBef>
              <a:spcAft>
                <a:spcPts val="0"/>
              </a:spcAft>
              <a:buNone/>
            </a:pPr>
            <a:endParaRPr sz="1700"/>
          </a:p>
          <a:p>
            <a:pPr marL="457200" lvl="0" indent="-336550" algn="l" rtl="0">
              <a:lnSpc>
                <a:spcPct val="115000"/>
              </a:lnSpc>
              <a:spcBef>
                <a:spcPts val="0"/>
              </a:spcBef>
              <a:spcAft>
                <a:spcPts val="0"/>
              </a:spcAft>
              <a:buSzPts val="1700"/>
              <a:buFont typeface="Corbel"/>
              <a:buChar char="•"/>
            </a:pPr>
            <a:r>
              <a:rPr lang="en-US" sz="1700" b="1"/>
              <a:t>Group 3: </a:t>
            </a:r>
            <a:r>
              <a:rPr lang="en-US" sz="1700"/>
              <a:t>Your car broke down this week and you need to be at your internship tomorrow afternoon. What are steps you would take to problem solve this situation?</a:t>
            </a:r>
            <a:endParaRPr sz="1700"/>
          </a:p>
        </p:txBody>
      </p:sp>
      <p:pic>
        <p:nvPicPr>
          <p:cNvPr id="250" name="Google Shape;250;p33"/>
          <p:cNvPicPr preferRelativeResize="0"/>
          <p:nvPr/>
        </p:nvPicPr>
        <p:blipFill>
          <a:blip r:embed="rId3">
            <a:alphaModFix/>
          </a:blip>
          <a:stretch>
            <a:fillRect/>
          </a:stretch>
        </p:blipFill>
        <p:spPr>
          <a:xfrm>
            <a:off x="877075" y="1850450"/>
            <a:ext cx="6661149" cy="3882201"/>
          </a:xfrm>
          <a:prstGeom prst="rect">
            <a:avLst/>
          </a:prstGeom>
          <a:noFill/>
          <a:ln>
            <a:noFill/>
          </a:ln>
        </p:spPr>
      </p:pic>
      <p:sp>
        <p:nvSpPr>
          <p:cNvPr id="251" name="Google Shape;251;p33"/>
          <p:cNvSpPr txBox="1"/>
          <p:nvPr/>
        </p:nvSpPr>
        <p:spPr>
          <a:xfrm>
            <a:off x="3519625" y="3149550"/>
            <a:ext cx="2613300" cy="46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b="1">
                <a:solidFill>
                  <a:schemeClr val="lt1"/>
                </a:solidFill>
                <a:latin typeface="Lobster"/>
                <a:ea typeface="Lobster"/>
                <a:cs typeface="Lobster"/>
                <a:sym typeface="Lobster"/>
              </a:rPr>
              <a:t>What am I going to do!</a:t>
            </a:r>
            <a:endParaRPr sz="2700" b="1">
              <a:solidFill>
                <a:schemeClr val="lt1"/>
              </a:solidFill>
              <a:latin typeface="Lobster"/>
              <a:ea typeface="Lobster"/>
              <a:cs typeface="Lobster"/>
              <a:sym typeface="Lobst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1544736" y="4441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Staying Safe/ Reaching Out</a:t>
            </a:r>
            <a:endParaRPr b="1"/>
          </a:p>
        </p:txBody>
      </p:sp>
      <p:sp>
        <p:nvSpPr>
          <p:cNvPr id="258" name="Google Shape;258;p34"/>
          <p:cNvSpPr txBox="1">
            <a:spLocks noGrp="1"/>
          </p:cNvSpPr>
          <p:nvPr>
            <p:ph type="body" idx="1"/>
          </p:nvPr>
        </p:nvSpPr>
        <p:spPr>
          <a:xfrm>
            <a:off x="7538225" y="1850450"/>
            <a:ext cx="4895100" cy="4818600"/>
          </a:xfrm>
          <a:prstGeom prst="rect">
            <a:avLst/>
          </a:prstGeom>
        </p:spPr>
        <p:txBody>
          <a:bodyPr spcFirstLastPara="1" wrap="square" lIns="91425" tIns="45700" rIns="91425" bIns="45700" anchor="ctr" anchorCtr="0">
            <a:noAutofit/>
          </a:bodyPr>
          <a:lstStyle/>
          <a:p>
            <a:pPr marL="457200" lvl="0" indent="-425450" algn="l" rtl="0">
              <a:spcBef>
                <a:spcPts val="360"/>
              </a:spcBef>
              <a:spcAft>
                <a:spcPts val="0"/>
              </a:spcAft>
              <a:buSzPts val="3100"/>
              <a:buFont typeface="Corbel"/>
              <a:buChar char="•"/>
            </a:pPr>
            <a:r>
              <a:rPr lang="en-US" sz="3100" b="1"/>
              <a:t>It’s probably nothing.</a:t>
            </a:r>
            <a:endParaRPr sz="3100"/>
          </a:p>
          <a:p>
            <a:pPr marL="457200" lvl="0" indent="-425450" algn="l" rtl="0">
              <a:spcBef>
                <a:spcPts val="0"/>
              </a:spcBef>
              <a:spcAft>
                <a:spcPts val="0"/>
              </a:spcAft>
              <a:buSzPts val="3100"/>
              <a:buFont typeface="Corbel"/>
              <a:buChar char="•"/>
            </a:pPr>
            <a:r>
              <a:rPr lang="en-US" sz="3100" b="1"/>
              <a:t>I don’t want to BUG.</a:t>
            </a:r>
            <a:r>
              <a:rPr lang="en-US" sz="3100"/>
              <a:t> </a:t>
            </a:r>
            <a:endParaRPr sz="3100"/>
          </a:p>
          <a:p>
            <a:pPr marL="457200" lvl="0" indent="-425450" algn="l" rtl="0">
              <a:lnSpc>
                <a:spcPct val="115000"/>
              </a:lnSpc>
              <a:spcBef>
                <a:spcPts val="0"/>
              </a:spcBef>
              <a:spcAft>
                <a:spcPts val="0"/>
              </a:spcAft>
              <a:buSzPts val="3100"/>
              <a:buFont typeface="Corbel"/>
              <a:buChar char="•"/>
            </a:pPr>
            <a:r>
              <a:rPr lang="en-US" sz="3100" b="1"/>
              <a:t>I wonder if this is happening to anyone else?</a:t>
            </a:r>
            <a:endParaRPr sz="3100" b="1"/>
          </a:p>
          <a:p>
            <a:pPr marL="457200" lvl="0" indent="-425450" algn="l" rtl="0">
              <a:lnSpc>
                <a:spcPct val="115000"/>
              </a:lnSpc>
              <a:spcBef>
                <a:spcPts val="0"/>
              </a:spcBef>
              <a:spcAft>
                <a:spcPts val="0"/>
              </a:spcAft>
              <a:buSzPts val="3100"/>
              <a:buChar char="•"/>
            </a:pPr>
            <a:r>
              <a:rPr lang="en-US" sz="3100" b="1"/>
              <a:t>What if????</a:t>
            </a:r>
            <a:endParaRPr sz="3100" b="1"/>
          </a:p>
        </p:txBody>
      </p:sp>
      <p:pic>
        <p:nvPicPr>
          <p:cNvPr id="259" name="Google Shape;259;p34"/>
          <p:cNvPicPr preferRelativeResize="0"/>
          <p:nvPr/>
        </p:nvPicPr>
        <p:blipFill>
          <a:blip r:embed="rId3">
            <a:alphaModFix/>
          </a:blip>
          <a:stretch>
            <a:fillRect/>
          </a:stretch>
        </p:blipFill>
        <p:spPr>
          <a:xfrm>
            <a:off x="877075" y="1850450"/>
            <a:ext cx="6661149" cy="3882201"/>
          </a:xfrm>
          <a:prstGeom prst="rect">
            <a:avLst/>
          </a:prstGeom>
          <a:noFill/>
          <a:ln>
            <a:noFill/>
          </a:ln>
        </p:spPr>
      </p:pic>
      <p:sp>
        <p:nvSpPr>
          <p:cNvPr id="260" name="Google Shape;260;p34"/>
          <p:cNvSpPr txBox="1"/>
          <p:nvPr/>
        </p:nvSpPr>
        <p:spPr>
          <a:xfrm>
            <a:off x="3519625" y="3149550"/>
            <a:ext cx="3034200" cy="127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400" b="1">
                <a:solidFill>
                  <a:schemeClr val="lt1"/>
                </a:solidFill>
                <a:latin typeface="Lobster"/>
                <a:ea typeface="Lobster"/>
                <a:cs typeface="Lobster"/>
                <a:sym typeface="Lobster"/>
              </a:rPr>
              <a:t>Should I ask about this!</a:t>
            </a:r>
            <a:endParaRPr sz="3400" b="1">
              <a:solidFill>
                <a:schemeClr val="lt1"/>
              </a:solidFill>
              <a:latin typeface="Lobster"/>
              <a:ea typeface="Lobster"/>
              <a:cs typeface="Lobster"/>
              <a:sym typeface="Lobst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5"/>
          <p:cNvSpPr txBox="1">
            <a:spLocks noGrp="1"/>
          </p:cNvSpPr>
          <p:nvPr>
            <p:ph type="title" idx="4294967295"/>
          </p:nvPr>
        </p:nvSpPr>
        <p:spPr>
          <a:xfrm>
            <a:off x="1087120" y="796024"/>
            <a:ext cx="10415980" cy="473101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300" b="1" dirty="0"/>
              <a:t>END of ORIENTATION TOPICS</a:t>
            </a:r>
            <a:endParaRPr sz="4300" b="1" dirty="0"/>
          </a:p>
          <a:p>
            <a:pPr marL="0" lvl="0" indent="0" algn="ctr" rtl="0">
              <a:lnSpc>
                <a:spcPct val="100000"/>
              </a:lnSpc>
              <a:spcBef>
                <a:spcPts val="0"/>
              </a:spcBef>
              <a:spcAft>
                <a:spcPts val="0"/>
              </a:spcAft>
              <a:buSzPts val="4000"/>
              <a:buNone/>
            </a:pPr>
            <a:endParaRPr sz="4300" b="1" dirty="0"/>
          </a:p>
          <a:p>
            <a:pPr marL="0" lvl="0" indent="0" algn="ctr" rtl="0">
              <a:lnSpc>
                <a:spcPct val="100000"/>
              </a:lnSpc>
              <a:spcBef>
                <a:spcPts val="0"/>
              </a:spcBef>
              <a:spcAft>
                <a:spcPts val="0"/>
              </a:spcAft>
              <a:buSzPts val="4000"/>
              <a:buNone/>
            </a:pPr>
            <a:endParaRPr sz="4300" b="1" dirty="0"/>
          </a:p>
          <a:p>
            <a:pPr marL="0" lvl="0" indent="0" algn="ctr" rtl="0">
              <a:lnSpc>
                <a:spcPct val="100000"/>
              </a:lnSpc>
              <a:spcBef>
                <a:spcPts val="0"/>
              </a:spcBef>
              <a:spcAft>
                <a:spcPts val="0"/>
              </a:spcAft>
              <a:buSzPts val="4000"/>
              <a:buNone/>
            </a:pPr>
            <a:endParaRPr sz="4300" b="1" dirty="0"/>
          </a:p>
          <a:p>
            <a:pPr marL="0" lvl="0" indent="0" algn="ctr" rtl="0">
              <a:lnSpc>
                <a:spcPct val="100000"/>
              </a:lnSpc>
              <a:spcBef>
                <a:spcPts val="0"/>
              </a:spcBef>
              <a:spcAft>
                <a:spcPts val="0"/>
              </a:spcAft>
              <a:buSzPts val="4000"/>
              <a:buNone/>
            </a:pPr>
            <a:r>
              <a:rPr lang="en-US" sz="4300" b="1" dirty="0"/>
              <a:t>BEGIN 6 WEEK CURRICULUM UNITS</a:t>
            </a:r>
            <a:endParaRPr sz="4300" b="1" dirty="0"/>
          </a:p>
        </p:txBody>
      </p:sp>
      <p:sp>
        <p:nvSpPr>
          <p:cNvPr id="267" name="Google Shape;267;p35"/>
          <p:cNvSpPr txBox="1">
            <a:spLocks noGrp="1"/>
          </p:cNvSpPr>
          <p:nvPr>
            <p:ph type="body" idx="4294967295"/>
          </p:nvPr>
        </p:nvSpPr>
        <p:spPr>
          <a:xfrm>
            <a:off x="1484300" y="4096850"/>
            <a:ext cx="9735300" cy="190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200"/>
              </a:spcBef>
              <a:spcAft>
                <a:spcPts val="0"/>
              </a:spcAft>
              <a:buNone/>
            </a:pPr>
            <a:endParaRPr sz="2300" dirty="0">
              <a:highlight>
                <a:srgbClr val="FFFF00"/>
              </a:highlight>
              <a:latin typeface="Arial"/>
              <a:ea typeface="Arial"/>
              <a:cs typeface="Arial"/>
              <a:sym typeface="Arial"/>
            </a:endParaRPr>
          </a:p>
        </p:txBody>
      </p:sp>
      <p:pic>
        <p:nvPicPr>
          <p:cNvPr id="268" name="Google Shape;268;p35"/>
          <p:cNvPicPr preferRelativeResize="0"/>
          <p:nvPr/>
        </p:nvPicPr>
        <p:blipFill>
          <a:blip r:embed="rId3">
            <a:alphaModFix/>
          </a:blip>
          <a:stretch>
            <a:fillRect/>
          </a:stretch>
        </p:blipFill>
        <p:spPr>
          <a:xfrm>
            <a:off x="8826676" y="5325025"/>
            <a:ext cx="2883200" cy="1360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idx="4294967295"/>
          </p:nvPr>
        </p:nvSpPr>
        <p:spPr>
          <a:xfrm>
            <a:off x="1484300" y="334850"/>
            <a:ext cx="10018800" cy="120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200" b="1"/>
              <a:t>6 Week Internship Curriculum Units</a:t>
            </a:r>
            <a:endParaRPr sz="4200" b="1"/>
          </a:p>
        </p:txBody>
      </p:sp>
      <p:sp>
        <p:nvSpPr>
          <p:cNvPr id="275" name="Google Shape;275;p36"/>
          <p:cNvSpPr txBox="1">
            <a:spLocks noGrp="1"/>
          </p:cNvSpPr>
          <p:nvPr>
            <p:ph type="body" idx="4294967295"/>
          </p:nvPr>
        </p:nvSpPr>
        <p:spPr>
          <a:xfrm>
            <a:off x="1484300" y="1309650"/>
            <a:ext cx="10475100" cy="4238700"/>
          </a:xfrm>
          <a:prstGeom prst="rect">
            <a:avLst/>
          </a:prstGeom>
          <a:noFill/>
          <a:ln>
            <a:noFill/>
          </a:ln>
        </p:spPr>
        <p:txBody>
          <a:bodyPr spcFirstLastPara="1" wrap="square" lIns="91425" tIns="45700" rIns="91425" bIns="45700" anchor="ctr" anchorCtr="0">
            <a:noAutofit/>
          </a:bodyPr>
          <a:lstStyle/>
          <a:p>
            <a:pPr marL="457200" lvl="0" indent="-425450" algn="l" rtl="0">
              <a:lnSpc>
                <a:spcPct val="100000"/>
              </a:lnSpc>
              <a:spcBef>
                <a:spcPts val="480"/>
              </a:spcBef>
              <a:spcAft>
                <a:spcPts val="0"/>
              </a:spcAft>
              <a:buSzPts val="3100"/>
              <a:buAutoNum type="arabicPeriod"/>
            </a:pPr>
            <a:r>
              <a:rPr lang="en-US" sz="3100">
                <a:latin typeface="Arial"/>
                <a:ea typeface="Arial"/>
                <a:cs typeface="Arial"/>
                <a:sym typeface="Arial"/>
              </a:rPr>
              <a:t>Workplace Culture: Observing &amp; navigating.</a:t>
            </a:r>
            <a:endParaRPr sz="3100">
              <a:latin typeface="Arial"/>
              <a:ea typeface="Arial"/>
              <a:cs typeface="Arial"/>
              <a:sym typeface="Arial"/>
            </a:endParaRPr>
          </a:p>
          <a:p>
            <a:pPr marL="457200" lvl="0" indent="-425450" algn="l" rtl="0">
              <a:lnSpc>
                <a:spcPct val="100000"/>
              </a:lnSpc>
              <a:spcBef>
                <a:spcPts val="480"/>
              </a:spcBef>
              <a:spcAft>
                <a:spcPts val="0"/>
              </a:spcAft>
              <a:buSzPts val="3100"/>
              <a:buFont typeface="Arial"/>
              <a:buAutoNum type="arabicPeriod"/>
            </a:pPr>
            <a:r>
              <a:rPr lang="en-US" sz="3100">
                <a:latin typeface="Arial"/>
                <a:ea typeface="Arial"/>
                <a:cs typeface="Arial"/>
                <a:sym typeface="Arial"/>
              </a:rPr>
              <a:t>Self Organization &amp; Management</a:t>
            </a:r>
            <a:endParaRPr sz="3100">
              <a:latin typeface="Arial"/>
              <a:ea typeface="Arial"/>
              <a:cs typeface="Arial"/>
              <a:sym typeface="Arial"/>
            </a:endParaRPr>
          </a:p>
          <a:p>
            <a:pPr marL="457200" lvl="0" indent="-425450" algn="l" rtl="0">
              <a:lnSpc>
                <a:spcPct val="100000"/>
              </a:lnSpc>
              <a:spcBef>
                <a:spcPts val="480"/>
              </a:spcBef>
              <a:spcAft>
                <a:spcPts val="0"/>
              </a:spcAft>
              <a:buSzPts val="3100"/>
              <a:buFont typeface="Arial"/>
              <a:buAutoNum type="arabicPeriod"/>
            </a:pPr>
            <a:r>
              <a:rPr lang="en-US" sz="3100">
                <a:latin typeface="Arial"/>
                <a:ea typeface="Arial"/>
                <a:cs typeface="Arial"/>
                <a:sym typeface="Arial"/>
              </a:rPr>
              <a:t>Giving &amp; Receiving Feedback (Self-Advocacy)</a:t>
            </a:r>
            <a:endParaRPr sz="3100">
              <a:latin typeface="Arial"/>
              <a:ea typeface="Arial"/>
              <a:cs typeface="Arial"/>
              <a:sym typeface="Arial"/>
            </a:endParaRPr>
          </a:p>
          <a:p>
            <a:pPr marL="457200" lvl="0" indent="-425450" algn="l" rtl="0">
              <a:lnSpc>
                <a:spcPct val="100000"/>
              </a:lnSpc>
              <a:spcBef>
                <a:spcPts val="480"/>
              </a:spcBef>
              <a:spcAft>
                <a:spcPts val="0"/>
              </a:spcAft>
              <a:buSzPts val="3100"/>
              <a:buFont typeface="Arial"/>
              <a:buAutoNum type="arabicPeriod"/>
            </a:pPr>
            <a:r>
              <a:rPr lang="en-US" sz="3100">
                <a:latin typeface="Arial"/>
                <a:ea typeface="Arial"/>
                <a:cs typeface="Arial"/>
                <a:sym typeface="Arial"/>
              </a:rPr>
              <a:t>Communication &amp; Problem Solving: Righting Wrongs &amp; growing through Setbacks</a:t>
            </a:r>
            <a:endParaRPr sz="3100">
              <a:latin typeface="Arial"/>
              <a:ea typeface="Arial"/>
              <a:cs typeface="Arial"/>
              <a:sym typeface="Arial"/>
            </a:endParaRPr>
          </a:p>
          <a:p>
            <a:pPr marL="457200" lvl="0" indent="-425450" algn="l" rtl="0">
              <a:lnSpc>
                <a:spcPct val="100000"/>
              </a:lnSpc>
              <a:spcBef>
                <a:spcPts val="480"/>
              </a:spcBef>
              <a:spcAft>
                <a:spcPts val="0"/>
              </a:spcAft>
              <a:buSzPts val="3100"/>
              <a:buFont typeface="Arial"/>
              <a:buAutoNum type="arabicPeriod"/>
            </a:pPr>
            <a:r>
              <a:rPr lang="en-US" sz="3100">
                <a:latin typeface="Arial"/>
                <a:ea typeface="Arial"/>
                <a:cs typeface="Arial"/>
                <a:sym typeface="Arial"/>
              </a:rPr>
              <a:t>Be That Boss!</a:t>
            </a:r>
            <a:endParaRPr sz="3100">
              <a:latin typeface="Arial"/>
              <a:ea typeface="Arial"/>
              <a:cs typeface="Arial"/>
              <a:sym typeface="Arial"/>
            </a:endParaRPr>
          </a:p>
          <a:p>
            <a:pPr marL="457200" lvl="0" indent="-425450" algn="l" rtl="0">
              <a:lnSpc>
                <a:spcPct val="100000"/>
              </a:lnSpc>
              <a:spcBef>
                <a:spcPts val="480"/>
              </a:spcBef>
              <a:spcAft>
                <a:spcPts val="0"/>
              </a:spcAft>
              <a:buSzPts val="3100"/>
              <a:buFont typeface="Arial"/>
              <a:buAutoNum type="arabicPeriod"/>
            </a:pPr>
            <a:r>
              <a:rPr lang="en-US" sz="3100">
                <a:latin typeface="Arial"/>
                <a:ea typeface="Arial"/>
                <a:cs typeface="Arial"/>
                <a:sym typeface="Arial"/>
              </a:rPr>
              <a:t>Professional Pathways &amp; Closure:  What’s your Story?</a:t>
            </a:r>
            <a:endParaRPr sz="3100">
              <a:latin typeface="Arial"/>
              <a:ea typeface="Arial"/>
              <a:cs typeface="Arial"/>
              <a:sym typeface="Arial"/>
            </a:endParaRPr>
          </a:p>
        </p:txBody>
      </p:sp>
      <p:pic>
        <p:nvPicPr>
          <p:cNvPr id="276" name="Google Shape;276;p36"/>
          <p:cNvPicPr preferRelativeResize="0"/>
          <p:nvPr/>
        </p:nvPicPr>
        <p:blipFill>
          <a:blip r:embed="rId3">
            <a:alphaModFix/>
          </a:blip>
          <a:stretch>
            <a:fillRect/>
          </a:stretch>
        </p:blipFill>
        <p:spPr>
          <a:xfrm>
            <a:off x="8826676" y="5325025"/>
            <a:ext cx="2883200" cy="1360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7"/>
          <p:cNvSpPr txBox="1">
            <a:spLocks noGrp="1"/>
          </p:cNvSpPr>
          <p:nvPr>
            <p:ph type="title" idx="4294967295"/>
          </p:nvPr>
        </p:nvSpPr>
        <p:spPr>
          <a:xfrm>
            <a:off x="1484300" y="334850"/>
            <a:ext cx="10018800" cy="120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200" b="1"/>
              <a:t>Suggested Daily Lesson Plan for Session</a:t>
            </a:r>
            <a:endParaRPr sz="4200" b="1"/>
          </a:p>
        </p:txBody>
      </p:sp>
      <p:sp>
        <p:nvSpPr>
          <p:cNvPr id="283" name="Google Shape;283;p37"/>
          <p:cNvSpPr txBox="1">
            <a:spLocks noGrp="1"/>
          </p:cNvSpPr>
          <p:nvPr>
            <p:ph type="body" idx="4294967295"/>
          </p:nvPr>
        </p:nvSpPr>
        <p:spPr>
          <a:xfrm>
            <a:off x="1484300" y="1309650"/>
            <a:ext cx="10475100" cy="4238700"/>
          </a:xfrm>
          <a:prstGeom prst="rect">
            <a:avLst/>
          </a:prstGeom>
          <a:noFill/>
          <a:ln>
            <a:noFill/>
          </a:ln>
        </p:spPr>
        <p:txBody>
          <a:bodyPr spcFirstLastPara="1" wrap="square" lIns="91425" tIns="45700" rIns="91425" bIns="45700" anchor="ctr" anchorCtr="0">
            <a:noAutofit/>
          </a:bodyPr>
          <a:lstStyle/>
          <a:p>
            <a:pPr marL="457200" lvl="0" indent="-425450" algn="l" rtl="0">
              <a:lnSpc>
                <a:spcPct val="100000"/>
              </a:lnSpc>
              <a:spcBef>
                <a:spcPts val="480"/>
              </a:spcBef>
              <a:spcAft>
                <a:spcPts val="0"/>
              </a:spcAft>
              <a:buSzPts val="3100"/>
              <a:buAutoNum type="arabicPeriod"/>
            </a:pPr>
            <a:r>
              <a:rPr lang="en-US" sz="3100">
                <a:latin typeface="Arial"/>
                <a:ea typeface="Arial"/>
                <a:cs typeface="Arial"/>
                <a:sym typeface="Arial"/>
              </a:rPr>
              <a:t>Check in Activity</a:t>
            </a:r>
            <a:endParaRPr sz="3100">
              <a:latin typeface="Arial"/>
              <a:ea typeface="Arial"/>
              <a:cs typeface="Arial"/>
              <a:sym typeface="Arial"/>
            </a:endParaRPr>
          </a:p>
          <a:p>
            <a:pPr marL="914400" lvl="1" indent="-425450" algn="l" rtl="0">
              <a:spcBef>
                <a:spcPts val="480"/>
              </a:spcBef>
              <a:spcAft>
                <a:spcPts val="0"/>
              </a:spcAft>
              <a:buSzPts val="3100"/>
              <a:buChar char="•"/>
            </a:pPr>
            <a:r>
              <a:rPr lang="en-US" sz="3100">
                <a:latin typeface="Arial"/>
                <a:ea typeface="Arial"/>
                <a:cs typeface="Arial"/>
                <a:sym typeface="Arial"/>
              </a:rPr>
              <a:t>Glows &amp; Grows - review the prior week: what went well, where is potential for growth?</a:t>
            </a:r>
            <a:endParaRPr sz="3100">
              <a:latin typeface="Arial"/>
              <a:ea typeface="Arial"/>
              <a:cs typeface="Arial"/>
              <a:sym typeface="Arial"/>
            </a:endParaRPr>
          </a:p>
          <a:p>
            <a:pPr marL="914400" lvl="1" indent="-425450" algn="l" rtl="0">
              <a:spcBef>
                <a:spcPts val="480"/>
              </a:spcBef>
              <a:spcAft>
                <a:spcPts val="0"/>
              </a:spcAft>
              <a:buSzPts val="3100"/>
              <a:buChar char="•"/>
            </a:pPr>
            <a:r>
              <a:rPr lang="en-US" sz="3100">
                <a:latin typeface="Arial"/>
                <a:ea typeface="Arial"/>
                <a:cs typeface="Arial"/>
                <a:sym typeface="Arial"/>
              </a:rPr>
              <a:t>Hours &amp; Mentor feedback review  </a:t>
            </a:r>
            <a:endParaRPr sz="3100">
              <a:latin typeface="Arial"/>
              <a:ea typeface="Arial"/>
              <a:cs typeface="Arial"/>
              <a:sym typeface="Arial"/>
            </a:endParaRPr>
          </a:p>
          <a:p>
            <a:pPr marL="457200" lvl="0" indent="-425450" algn="l" rtl="0">
              <a:lnSpc>
                <a:spcPct val="100000"/>
              </a:lnSpc>
              <a:spcBef>
                <a:spcPts val="480"/>
              </a:spcBef>
              <a:spcAft>
                <a:spcPts val="0"/>
              </a:spcAft>
              <a:buSzPts val="3100"/>
              <a:buAutoNum type="arabicPeriod"/>
            </a:pPr>
            <a:r>
              <a:rPr lang="en-US" sz="3100" b="1">
                <a:latin typeface="Arial"/>
                <a:ea typeface="Arial"/>
                <a:cs typeface="Arial"/>
                <a:sym typeface="Arial"/>
              </a:rPr>
              <a:t>Main Workshop Activity</a:t>
            </a:r>
            <a:endParaRPr sz="3100">
              <a:latin typeface="Arial"/>
              <a:ea typeface="Arial"/>
              <a:cs typeface="Arial"/>
              <a:sym typeface="Arial"/>
            </a:endParaRPr>
          </a:p>
          <a:p>
            <a:pPr marL="457200" lvl="0" indent="-425450" algn="l" rtl="0">
              <a:lnSpc>
                <a:spcPct val="100000"/>
              </a:lnSpc>
              <a:spcBef>
                <a:spcPts val="480"/>
              </a:spcBef>
              <a:spcAft>
                <a:spcPts val="0"/>
              </a:spcAft>
              <a:buSzPts val="3100"/>
              <a:buAutoNum type="arabicPeriod"/>
            </a:pPr>
            <a:r>
              <a:rPr lang="en-US" sz="3100">
                <a:latin typeface="Arial"/>
                <a:ea typeface="Arial"/>
                <a:cs typeface="Arial"/>
                <a:sym typeface="Arial"/>
              </a:rPr>
              <a:t>Plan for upcoming week--connect topics covered to the work setting.</a:t>
            </a:r>
            <a:endParaRPr sz="3100">
              <a:latin typeface="Arial"/>
              <a:ea typeface="Arial"/>
              <a:cs typeface="Arial"/>
              <a:sym typeface="Arial"/>
            </a:endParaRPr>
          </a:p>
        </p:txBody>
      </p:sp>
      <p:pic>
        <p:nvPicPr>
          <p:cNvPr id="284" name="Google Shape;284;p37"/>
          <p:cNvPicPr preferRelativeResize="0"/>
          <p:nvPr/>
        </p:nvPicPr>
        <p:blipFill>
          <a:blip r:embed="rId3">
            <a:alphaModFix/>
          </a:blip>
          <a:stretch>
            <a:fillRect/>
          </a:stretch>
        </p:blipFill>
        <p:spPr>
          <a:xfrm>
            <a:off x="8826676" y="5325025"/>
            <a:ext cx="2883200" cy="1360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8"/>
          <p:cNvSpPr txBox="1">
            <a:spLocks noGrp="1"/>
          </p:cNvSpPr>
          <p:nvPr>
            <p:ph type="title" idx="4294967295"/>
          </p:nvPr>
        </p:nvSpPr>
        <p:spPr>
          <a:xfrm>
            <a:off x="1484300" y="334850"/>
            <a:ext cx="10018800" cy="120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t>Week 1: Workplace Culture</a:t>
            </a:r>
            <a:endParaRPr b="1"/>
          </a:p>
          <a:p>
            <a:pPr marL="0" lvl="0" indent="0" algn="ctr" rtl="0">
              <a:lnSpc>
                <a:spcPct val="100000"/>
              </a:lnSpc>
              <a:spcBef>
                <a:spcPts val="0"/>
              </a:spcBef>
              <a:spcAft>
                <a:spcPts val="0"/>
              </a:spcAft>
              <a:buSzPts val="4000"/>
              <a:buNone/>
            </a:pPr>
            <a:r>
              <a:rPr lang="en-US" sz="2600" b="1" i="1"/>
              <a:t>strategies for observing and navigating </a:t>
            </a:r>
            <a:r>
              <a:rPr lang="en-US" b="1"/>
              <a:t> </a:t>
            </a:r>
            <a:endParaRPr b="1"/>
          </a:p>
        </p:txBody>
      </p:sp>
      <p:sp>
        <p:nvSpPr>
          <p:cNvPr id="291" name="Google Shape;291;p38"/>
          <p:cNvSpPr txBox="1">
            <a:spLocks noGrp="1"/>
          </p:cNvSpPr>
          <p:nvPr>
            <p:ph type="body" idx="4294967295"/>
          </p:nvPr>
        </p:nvSpPr>
        <p:spPr>
          <a:xfrm>
            <a:off x="1391450" y="1770025"/>
            <a:ext cx="10318500" cy="4278300"/>
          </a:xfrm>
          <a:prstGeom prst="rect">
            <a:avLst/>
          </a:prstGeom>
          <a:noFill/>
          <a:ln>
            <a:noFill/>
          </a:ln>
        </p:spPr>
        <p:txBody>
          <a:bodyPr spcFirstLastPara="1" wrap="square" lIns="91425" tIns="45700" rIns="91425" bIns="45700" anchor="ctr" anchorCtr="0">
            <a:noAutofit/>
          </a:bodyPr>
          <a:lstStyle/>
          <a:p>
            <a:pPr marL="457200" marR="0" lvl="0" indent="-426085" algn="l" rtl="0">
              <a:lnSpc>
                <a:spcPct val="100000"/>
              </a:lnSpc>
              <a:spcBef>
                <a:spcPts val="360"/>
              </a:spcBef>
              <a:spcAft>
                <a:spcPts val="0"/>
              </a:spcAft>
              <a:buSzPts val="3110"/>
              <a:buChar char="●"/>
            </a:pPr>
            <a:r>
              <a:rPr lang="en-US" sz="2900"/>
              <a:t>Check In Activity</a:t>
            </a:r>
            <a:endParaRPr sz="2900"/>
          </a:p>
          <a:p>
            <a:pPr marL="457200" marR="0" lvl="0" indent="-426085" algn="l" rtl="0">
              <a:lnSpc>
                <a:spcPct val="100000"/>
              </a:lnSpc>
              <a:spcBef>
                <a:spcPts val="0"/>
              </a:spcBef>
              <a:spcAft>
                <a:spcPts val="0"/>
              </a:spcAft>
              <a:buSzPts val="3110"/>
              <a:buChar char="●"/>
            </a:pPr>
            <a:r>
              <a:rPr lang="en-US" sz="2900"/>
              <a:t>Cultural Anthropologist:  Observation Activity</a:t>
            </a:r>
            <a:endParaRPr sz="2900"/>
          </a:p>
          <a:p>
            <a:pPr marL="457200" marR="0" lvl="0" indent="-426085" algn="l" rtl="0">
              <a:lnSpc>
                <a:spcPct val="100000"/>
              </a:lnSpc>
              <a:spcBef>
                <a:spcPts val="0"/>
              </a:spcBef>
              <a:spcAft>
                <a:spcPts val="0"/>
              </a:spcAft>
              <a:buSzPts val="3110"/>
              <a:buChar char="●"/>
            </a:pPr>
            <a:r>
              <a:rPr lang="en-US" sz="2900"/>
              <a:t>Generations in the workplace</a:t>
            </a:r>
            <a:endParaRPr sz="2900"/>
          </a:p>
          <a:p>
            <a:pPr marL="457200" marR="0" lvl="0" indent="-412750" algn="l" rtl="0">
              <a:lnSpc>
                <a:spcPct val="100000"/>
              </a:lnSpc>
              <a:spcBef>
                <a:spcPts val="0"/>
              </a:spcBef>
              <a:spcAft>
                <a:spcPts val="0"/>
              </a:spcAft>
              <a:buSzPts val="2900"/>
              <a:buChar char="●"/>
            </a:pPr>
            <a:r>
              <a:rPr lang="en-US" sz="2900"/>
              <a:t>Conscious Relationship Norms</a:t>
            </a:r>
            <a:endParaRPr sz="2900"/>
          </a:p>
          <a:p>
            <a:pPr marL="457200" lvl="0" indent="-412750" algn="l" rtl="0">
              <a:spcBef>
                <a:spcPts val="0"/>
              </a:spcBef>
              <a:spcAft>
                <a:spcPts val="0"/>
              </a:spcAft>
              <a:buSzPts val="2900"/>
              <a:buChar char="●"/>
            </a:pPr>
            <a:r>
              <a:rPr lang="en-US" sz="2900"/>
              <a:t>Role of Mentors</a:t>
            </a:r>
            <a:endParaRPr sz="2900"/>
          </a:p>
          <a:p>
            <a:pPr marL="457200" lvl="0" indent="-412750" algn="l" rtl="0">
              <a:spcBef>
                <a:spcPts val="0"/>
              </a:spcBef>
              <a:spcAft>
                <a:spcPts val="0"/>
              </a:spcAft>
              <a:buSzPts val="2900"/>
              <a:buChar char="●"/>
            </a:pPr>
            <a:r>
              <a:rPr lang="en-US" sz="2900"/>
              <a:t>Individual coworker interviews</a:t>
            </a:r>
            <a:endParaRPr sz="2900"/>
          </a:p>
          <a:p>
            <a:pPr marL="0" lvl="0" indent="0" algn="l" rtl="0">
              <a:lnSpc>
                <a:spcPct val="115000"/>
              </a:lnSpc>
              <a:spcBef>
                <a:spcPts val="0"/>
              </a:spcBef>
              <a:spcAft>
                <a:spcPts val="0"/>
              </a:spcAft>
              <a:buNone/>
            </a:pPr>
            <a:endParaRPr sz="1100">
              <a:solidFill>
                <a:srgbClr val="222222"/>
              </a:solidFill>
              <a:latin typeface="Arial"/>
              <a:ea typeface="Arial"/>
              <a:cs typeface="Arial"/>
              <a:sym typeface="Arial"/>
            </a:endParaRPr>
          </a:p>
          <a:p>
            <a:pPr marL="0" lvl="0" indent="0" algn="l" rtl="0">
              <a:lnSpc>
                <a:spcPct val="100000"/>
              </a:lnSpc>
              <a:spcBef>
                <a:spcPts val="480"/>
              </a:spcBef>
              <a:spcAft>
                <a:spcPts val="0"/>
              </a:spcAft>
              <a:buNone/>
            </a:pPr>
            <a:endParaRPr sz="2800">
              <a:latin typeface="Arial"/>
              <a:ea typeface="Arial"/>
              <a:cs typeface="Arial"/>
              <a:sym typeface="Arial"/>
            </a:endParaRPr>
          </a:p>
        </p:txBody>
      </p:sp>
      <p:pic>
        <p:nvPicPr>
          <p:cNvPr id="292" name="Google Shape;292;p38"/>
          <p:cNvPicPr preferRelativeResize="0"/>
          <p:nvPr/>
        </p:nvPicPr>
        <p:blipFill>
          <a:blip r:embed="rId3">
            <a:alphaModFix/>
          </a:blip>
          <a:stretch>
            <a:fillRect/>
          </a:stretch>
        </p:blipFill>
        <p:spPr>
          <a:xfrm>
            <a:off x="8826676" y="5325025"/>
            <a:ext cx="2883200" cy="1360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9"/>
          <p:cNvSpPr txBox="1">
            <a:spLocks noGrp="1"/>
          </p:cNvSpPr>
          <p:nvPr>
            <p:ph type="title" idx="4294967295"/>
          </p:nvPr>
        </p:nvSpPr>
        <p:spPr>
          <a:xfrm>
            <a:off x="1484300" y="106250"/>
            <a:ext cx="10225500" cy="120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t>Week 2: Self Organization &amp;                               Task Management</a:t>
            </a:r>
            <a:endParaRPr b="1"/>
          </a:p>
          <a:p>
            <a:pPr marL="0" lvl="0" indent="0" algn="ctr" rtl="0">
              <a:lnSpc>
                <a:spcPct val="100000"/>
              </a:lnSpc>
              <a:spcBef>
                <a:spcPts val="0"/>
              </a:spcBef>
              <a:spcAft>
                <a:spcPts val="0"/>
              </a:spcAft>
              <a:buSzPts val="4000"/>
              <a:buNone/>
            </a:pPr>
            <a:r>
              <a:rPr lang="en-US" sz="2600" b="1" i="1"/>
              <a:t>staying on top of life and internship </a:t>
            </a:r>
            <a:endParaRPr b="1"/>
          </a:p>
        </p:txBody>
      </p:sp>
      <p:sp>
        <p:nvSpPr>
          <p:cNvPr id="299" name="Google Shape;299;p39"/>
          <p:cNvSpPr txBox="1">
            <a:spLocks noGrp="1"/>
          </p:cNvSpPr>
          <p:nvPr>
            <p:ph type="body" idx="4294967295"/>
          </p:nvPr>
        </p:nvSpPr>
        <p:spPr>
          <a:xfrm>
            <a:off x="2159600" y="2070750"/>
            <a:ext cx="9735300" cy="5150700"/>
          </a:xfrm>
          <a:prstGeom prst="rect">
            <a:avLst/>
          </a:prstGeom>
          <a:noFill/>
          <a:ln>
            <a:noFill/>
          </a:ln>
        </p:spPr>
        <p:txBody>
          <a:bodyPr spcFirstLastPara="1" wrap="square" lIns="91425" tIns="45700" rIns="91425" bIns="45700" anchor="ctr" anchorCtr="0">
            <a:noAutofit/>
          </a:bodyPr>
          <a:lstStyle/>
          <a:p>
            <a:pPr marL="457200" lvl="0" indent="-407035" algn="l" rtl="0">
              <a:spcBef>
                <a:spcPts val="360"/>
              </a:spcBef>
              <a:spcAft>
                <a:spcPts val="0"/>
              </a:spcAft>
              <a:buSzPts val="2810"/>
              <a:buChar char="●"/>
            </a:pPr>
            <a:r>
              <a:rPr lang="en-US" sz="2600"/>
              <a:t>Check in Activity </a:t>
            </a:r>
            <a:endParaRPr sz="2600"/>
          </a:p>
          <a:p>
            <a:pPr marL="457200" lvl="0" indent="-407035" algn="l" rtl="0">
              <a:spcBef>
                <a:spcPts val="0"/>
              </a:spcBef>
              <a:spcAft>
                <a:spcPts val="0"/>
              </a:spcAft>
              <a:buSzPts val="2810"/>
              <a:buChar char="●"/>
            </a:pPr>
            <a:r>
              <a:rPr lang="en-US" sz="2600"/>
              <a:t>Review Professional Emails</a:t>
            </a:r>
            <a:endParaRPr sz="2600"/>
          </a:p>
          <a:p>
            <a:pPr marL="914400" lvl="1" indent="-407035" algn="l" rtl="0">
              <a:spcBef>
                <a:spcPts val="0"/>
              </a:spcBef>
              <a:spcAft>
                <a:spcPts val="0"/>
              </a:spcAft>
              <a:buSzPts val="2810"/>
              <a:buChar char="○"/>
            </a:pPr>
            <a:r>
              <a:rPr lang="en-US" sz="2600"/>
              <a:t>Discussion: What do you notice, wonder and questions</a:t>
            </a:r>
            <a:endParaRPr sz="2600"/>
          </a:p>
          <a:p>
            <a:pPr marL="457200" lvl="0" indent="-407035" algn="l" rtl="0">
              <a:spcBef>
                <a:spcPts val="0"/>
              </a:spcBef>
              <a:spcAft>
                <a:spcPts val="0"/>
              </a:spcAft>
              <a:buSzPts val="2810"/>
              <a:buChar char="●"/>
            </a:pPr>
            <a:r>
              <a:rPr lang="en-US" sz="2600"/>
              <a:t>Components of an email </a:t>
            </a:r>
            <a:endParaRPr sz="2600"/>
          </a:p>
          <a:p>
            <a:pPr marL="914400" lvl="1" indent="-393700" algn="l" rtl="0">
              <a:spcBef>
                <a:spcPts val="0"/>
              </a:spcBef>
              <a:spcAft>
                <a:spcPts val="0"/>
              </a:spcAft>
              <a:buSzPts val="2600"/>
              <a:buChar char="○"/>
            </a:pPr>
            <a:r>
              <a:rPr lang="en-US" sz="2600"/>
              <a:t>Create a professional email account</a:t>
            </a:r>
            <a:endParaRPr sz="2600"/>
          </a:p>
          <a:p>
            <a:pPr marL="457200" lvl="0" indent="-407035" algn="l" rtl="0">
              <a:spcBef>
                <a:spcPts val="0"/>
              </a:spcBef>
              <a:spcAft>
                <a:spcPts val="0"/>
              </a:spcAft>
              <a:buSzPts val="2810"/>
              <a:buChar char="●"/>
            </a:pPr>
            <a:r>
              <a:rPr lang="en-US" sz="2600"/>
              <a:t>Write professional email </a:t>
            </a:r>
            <a:endParaRPr sz="2600"/>
          </a:p>
          <a:p>
            <a:pPr marL="914400" lvl="1" indent="-407035" algn="l" rtl="0">
              <a:spcBef>
                <a:spcPts val="0"/>
              </a:spcBef>
              <a:spcAft>
                <a:spcPts val="0"/>
              </a:spcAft>
              <a:buSzPts val="2810"/>
              <a:buChar char="○"/>
            </a:pPr>
            <a:r>
              <a:rPr lang="en-US" sz="2600"/>
              <a:t>Receive feedback from three peers. </a:t>
            </a:r>
            <a:endParaRPr sz="2600"/>
          </a:p>
          <a:p>
            <a:pPr marL="914400" lvl="1" indent="-393700" algn="l" rtl="0">
              <a:spcBef>
                <a:spcPts val="0"/>
              </a:spcBef>
              <a:spcAft>
                <a:spcPts val="0"/>
              </a:spcAft>
              <a:buSzPts val="2600"/>
              <a:buChar char="○"/>
            </a:pPr>
            <a:r>
              <a:rPr lang="en-US" sz="2600"/>
              <a:t>Responding to emails in the workplace</a:t>
            </a:r>
            <a:endParaRPr sz="2600"/>
          </a:p>
          <a:p>
            <a:pPr marL="457200" lvl="0" indent="-407035" algn="l" rtl="0">
              <a:spcBef>
                <a:spcPts val="0"/>
              </a:spcBef>
              <a:spcAft>
                <a:spcPts val="0"/>
              </a:spcAft>
              <a:buSzPts val="2810"/>
              <a:buChar char="●"/>
            </a:pPr>
            <a:r>
              <a:rPr lang="en-US" sz="2600"/>
              <a:t>Virtual meeting spaces</a:t>
            </a:r>
            <a:endParaRPr sz="2600"/>
          </a:p>
          <a:p>
            <a:pPr marL="914400" lvl="1" indent="-407035" algn="l" rtl="0">
              <a:spcBef>
                <a:spcPts val="0"/>
              </a:spcBef>
              <a:spcAft>
                <a:spcPts val="0"/>
              </a:spcAft>
              <a:buSzPts val="2810"/>
              <a:buChar char="○"/>
            </a:pPr>
            <a:r>
              <a:rPr lang="en-US" sz="2600"/>
              <a:t>Create zoom account</a:t>
            </a:r>
            <a:endParaRPr sz="2600"/>
          </a:p>
          <a:p>
            <a:pPr marL="914400" lvl="1" indent="-407035" algn="l" rtl="0">
              <a:spcBef>
                <a:spcPts val="0"/>
              </a:spcBef>
              <a:spcAft>
                <a:spcPts val="0"/>
              </a:spcAft>
              <a:buSzPts val="2810"/>
              <a:buChar char="○"/>
            </a:pPr>
            <a:r>
              <a:rPr lang="en-US" sz="2600"/>
              <a:t>Schedule meeting with intern</a:t>
            </a:r>
            <a:endParaRPr sz="2600"/>
          </a:p>
          <a:p>
            <a:pPr marL="457200" lvl="0" indent="-393700" algn="l" rtl="0">
              <a:spcBef>
                <a:spcPts val="0"/>
              </a:spcBef>
              <a:spcAft>
                <a:spcPts val="0"/>
              </a:spcAft>
              <a:buSzPts val="2600"/>
              <a:buChar char="●"/>
            </a:pPr>
            <a:r>
              <a:rPr lang="en-US" sz="2600"/>
              <a:t>Scavenger Hunt</a:t>
            </a:r>
            <a:endParaRPr sz="2600"/>
          </a:p>
          <a:p>
            <a:pPr marL="0" lvl="0" indent="0" algn="ctr" rtl="0">
              <a:lnSpc>
                <a:spcPct val="115000"/>
              </a:lnSpc>
              <a:spcBef>
                <a:spcPts val="0"/>
              </a:spcBef>
              <a:spcAft>
                <a:spcPts val="0"/>
              </a:spcAft>
              <a:buNone/>
            </a:pPr>
            <a:endParaRPr sz="3400" b="1">
              <a:solidFill>
                <a:srgbClr val="222222"/>
              </a:solidFill>
              <a:latin typeface="Arial"/>
              <a:ea typeface="Arial"/>
              <a:cs typeface="Arial"/>
              <a:sym typeface="Arial"/>
            </a:endParaRPr>
          </a:p>
          <a:p>
            <a:pPr marL="0" lvl="0" indent="0" algn="l" rtl="0">
              <a:lnSpc>
                <a:spcPct val="115000"/>
              </a:lnSpc>
              <a:spcBef>
                <a:spcPts val="0"/>
              </a:spcBef>
              <a:spcAft>
                <a:spcPts val="0"/>
              </a:spcAft>
              <a:buNone/>
            </a:pPr>
            <a:endParaRPr sz="1100">
              <a:solidFill>
                <a:srgbClr val="222222"/>
              </a:solidFill>
              <a:latin typeface="Arial"/>
              <a:ea typeface="Arial"/>
              <a:cs typeface="Arial"/>
              <a:sym typeface="Arial"/>
            </a:endParaRPr>
          </a:p>
          <a:p>
            <a:pPr marL="0" lvl="0" indent="0" algn="l" rtl="0">
              <a:lnSpc>
                <a:spcPct val="100000"/>
              </a:lnSpc>
              <a:spcBef>
                <a:spcPts val="480"/>
              </a:spcBef>
              <a:spcAft>
                <a:spcPts val="0"/>
              </a:spcAft>
              <a:buNone/>
            </a:pPr>
            <a:endParaRPr sz="2800">
              <a:latin typeface="Arial"/>
              <a:ea typeface="Arial"/>
              <a:cs typeface="Arial"/>
              <a:sym typeface="Arial"/>
            </a:endParaRPr>
          </a:p>
        </p:txBody>
      </p:sp>
      <p:pic>
        <p:nvPicPr>
          <p:cNvPr id="300" name="Google Shape;300;p39"/>
          <p:cNvPicPr preferRelativeResize="0"/>
          <p:nvPr/>
        </p:nvPicPr>
        <p:blipFill>
          <a:blip r:embed="rId3">
            <a:alphaModFix/>
          </a:blip>
          <a:stretch>
            <a:fillRect/>
          </a:stretch>
        </p:blipFill>
        <p:spPr>
          <a:xfrm>
            <a:off x="8826676" y="5325025"/>
            <a:ext cx="2883200" cy="1360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idx="4294967295"/>
          </p:nvPr>
        </p:nvSpPr>
        <p:spPr>
          <a:xfrm>
            <a:off x="1484300" y="0"/>
            <a:ext cx="10018800" cy="120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t>Suggestions for Use</a:t>
            </a:r>
            <a:endParaRPr b="1"/>
          </a:p>
        </p:txBody>
      </p:sp>
      <p:sp>
        <p:nvSpPr>
          <p:cNvPr id="157" name="Google Shape;157;p22"/>
          <p:cNvSpPr txBox="1">
            <a:spLocks noGrp="1"/>
          </p:cNvSpPr>
          <p:nvPr>
            <p:ph type="body" idx="4294967295"/>
          </p:nvPr>
        </p:nvSpPr>
        <p:spPr>
          <a:xfrm>
            <a:off x="1484300" y="853650"/>
            <a:ext cx="9735300" cy="5150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None/>
            </a:pPr>
            <a:r>
              <a:rPr lang="en-US" sz="2500">
                <a:latin typeface="Arial"/>
                <a:ea typeface="Arial"/>
                <a:cs typeface="Arial"/>
                <a:sym typeface="Arial"/>
              </a:rPr>
              <a:t>This powerpoint contains curriculum ideas and resources for the Summer Internship Program. The resources offer guidance for an  Intern Orientation of 1 full day or 2 half days, plus a 6-week Curriculum delivered by the intern coordinator over the course of the internship. The lessons in both the Orientation and 6-Week Curriculum are designed as stand-alone, interchangeable resources. Thus, the entire sequence may be used, or the units may be re-ordered or substituted based on the needs of individual counties and community partners.</a:t>
            </a:r>
            <a:endParaRPr sz="2500">
              <a:latin typeface="Arial"/>
              <a:ea typeface="Arial"/>
              <a:cs typeface="Arial"/>
              <a:sym typeface="Arial"/>
            </a:endParaRPr>
          </a:p>
          <a:p>
            <a:pPr marL="0" lvl="0" indent="0" algn="l" rtl="0">
              <a:lnSpc>
                <a:spcPct val="100000"/>
              </a:lnSpc>
              <a:spcBef>
                <a:spcPts val="2200"/>
              </a:spcBef>
              <a:spcAft>
                <a:spcPts val="0"/>
              </a:spcAft>
              <a:buNone/>
            </a:pPr>
            <a:r>
              <a:rPr lang="en-US" sz="2500">
                <a:latin typeface="Arial"/>
                <a:ea typeface="Arial"/>
                <a:cs typeface="Arial"/>
                <a:sym typeface="Arial"/>
              </a:rPr>
              <a:t>Detailed facilitation tips are contained within the slide notes as well as in the accompanying Facilitation Guide.</a:t>
            </a:r>
            <a:endParaRPr sz="2300">
              <a:highlight>
                <a:srgbClr val="FFFF00"/>
              </a:highlight>
              <a:latin typeface="Arial"/>
              <a:ea typeface="Arial"/>
              <a:cs typeface="Arial"/>
              <a:sym typeface="Arial"/>
            </a:endParaRPr>
          </a:p>
        </p:txBody>
      </p:sp>
      <p:pic>
        <p:nvPicPr>
          <p:cNvPr id="158" name="Google Shape;158;p22"/>
          <p:cNvPicPr preferRelativeResize="0"/>
          <p:nvPr/>
        </p:nvPicPr>
        <p:blipFill>
          <a:blip r:embed="rId3">
            <a:alphaModFix/>
          </a:blip>
          <a:stretch>
            <a:fillRect/>
          </a:stretch>
        </p:blipFill>
        <p:spPr>
          <a:xfrm>
            <a:off x="8826676" y="5325025"/>
            <a:ext cx="2883200" cy="1360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0"/>
          <p:cNvSpPr txBox="1">
            <a:spLocks noGrp="1"/>
          </p:cNvSpPr>
          <p:nvPr>
            <p:ph type="title" idx="4294967295"/>
          </p:nvPr>
        </p:nvSpPr>
        <p:spPr>
          <a:xfrm>
            <a:off x="1884575" y="186150"/>
            <a:ext cx="10018800" cy="120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t>Week 3: Giving &amp; Receiving Feedback</a:t>
            </a:r>
            <a:endParaRPr b="1"/>
          </a:p>
          <a:p>
            <a:pPr marL="0" lvl="0" indent="0" algn="ctr" rtl="0">
              <a:lnSpc>
                <a:spcPct val="100000"/>
              </a:lnSpc>
              <a:spcBef>
                <a:spcPts val="0"/>
              </a:spcBef>
              <a:spcAft>
                <a:spcPts val="0"/>
              </a:spcAft>
              <a:buSzPts val="4000"/>
              <a:buNone/>
            </a:pPr>
            <a:r>
              <a:rPr lang="en-US" sz="2600" b="1" i="1"/>
              <a:t>advocating for yourself</a:t>
            </a:r>
            <a:r>
              <a:rPr lang="en-US" b="1"/>
              <a:t> </a:t>
            </a:r>
            <a:endParaRPr b="1"/>
          </a:p>
        </p:txBody>
      </p:sp>
      <p:pic>
        <p:nvPicPr>
          <p:cNvPr id="307" name="Google Shape;307;p40"/>
          <p:cNvPicPr preferRelativeResize="0"/>
          <p:nvPr/>
        </p:nvPicPr>
        <p:blipFill>
          <a:blip r:embed="rId3">
            <a:alphaModFix/>
          </a:blip>
          <a:stretch>
            <a:fillRect/>
          </a:stretch>
        </p:blipFill>
        <p:spPr>
          <a:xfrm>
            <a:off x="8826676" y="5325025"/>
            <a:ext cx="2883200" cy="1360650"/>
          </a:xfrm>
          <a:prstGeom prst="rect">
            <a:avLst/>
          </a:prstGeom>
          <a:noFill/>
          <a:ln>
            <a:noFill/>
          </a:ln>
        </p:spPr>
      </p:pic>
      <p:sp>
        <p:nvSpPr>
          <p:cNvPr id="308" name="Google Shape;308;p40"/>
          <p:cNvSpPr txBox="1"/>
          <p:nvPr/>
        </p:nvSpPr>
        <p:spPr>
          <a:xfrm>
            <a:off x="1655975" y="929575"/>
            <a:ext cx="8819700" cy="63462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endParaRPr sz="2900">
              <a:solidFill>
                <a:schemeClr val="dk1"/>
              </a:solidFill>
              <a:latin typeface="Corbel"/>
              <a:ea typeface="Corbel"/>
              <a:cs typeface="Corbel"/>
              <a:sym typeface="Corbel"/>
            </a:endParaRPr>
          </a:p>
          <a:p>
            <a:pPr marL="0" lvl="0" indent="0" algn="l" rtl="0">
              <a:spcBef>
                <a:spcPts val="0"/>
              </a:spcBef>
              <a:spcAft>
                <a:spcPts val="0"/>
              </a:spcAft>
              <a:buNone/>
            </a:pPr>
            <a:r>
              <a:rPr lang="en-US" sz="4000" b="1">
                <a:solidFill>
                  <a:schemeClr val="dk1"/>
                </a:solidFill>
                <a:latin typeface="Corbel"/>
                <a:ea typeface="Corbel"/>
                <a:cs typeface="Corbel"/>
                <a:sym typeface="Corbel"/>
              </a:rPr>
              <a:t>Boss Your Feedback</a:t>
            </a:r>
            <a:endParaRPr sz="2900">
              <a:solidFill>
                <a:schemeClr val="dk1"/>
              </a:solidFill>
              <a:latin typeface="Corbel"/>
              <a:ea typeface="Corbel"/>
              <a:cs typeface="Corbel"/>
              <a:sym typeface="Corbel"/>
            </a:endParaRPr>
          </a:p>
          <a:p>
            <a:pPr marL="457200" lvl="0" indent="-426085" algn="l" rtl="0">
              <a:spcBef>
                <a:spcPts val="360"/>
              </a:spcBef>
              <a:spcAft>
                <a:spcPts val="0"/>
              </a:spcAft>
              <a:buClr>
                <a:srgbClr val="298DC1"/>
              </a:buClr>
              <a:buSzPts val="3110"/>
              <a:buChar char="●"/>
            </a:pPr>
            <a:r>
              <a:rPr lang="en-US" sz="2900">
                <a:solidFill>
                  <a:schemeClr val="dk1"/>
                </a:solidFill>
                <a:latin typeface="Corbel"/>
                <a:ea typeface="Corbel"/>
                <a:cs typeface="Corbel"/>
                <a:sym typeface="Corbel"/>
              </a:rPr>
              <a:t>Check in Activity</a:t>
            </a:r>
            <a:endParaRPr sz="2900">
              <a:solidFill>
                <a:schemeClr val="dk1"/>
              </a:solidFill>
              <a:latin typeface="Corbel"/>
              <a:ea typeface="Corbel"/>
              <a:cs typeface="Corbel"/>
              <a:sym typeface="Corbel"/>
            </a:endParaRPr>
          </a:p>
          <a:p>
            <a:pPr marL="457200" lvl="0" indent="-426085" algn="l" rtl="0">
              <a:spcBef>
                <a:spcPts val="0"/>
              </a:spcBef>
              <a:spcAft>
                <a:spcPts val="0"/>
              </a:spcAft>
              <a:buClr>
                <a:srgbClr val="298DC1"/>
              </a:buClr>
              <a:buSzPts val="3110"/>
              <a:buChar char="●"/>
            </a:pPr>
            <a:r>
              <a:rPr lang="en-US" sz="2900">
                <a:solidFill>
                  <a:schemeClr val="dk1"/>
                </a:solidFill>
                <a:latin typeface="Corbel"/>
                <a:ea typeface="Corbel"/>
                <a:cs typeface="Corbel"/>
                <a:sym typeface="Corbel"/>
              </a:rPr>
              <a:t>Advocating for Yourself</a:t>
            </a:r>
            <a:endParaRPr sz="2900">
              <a:solidFill>
                <a:schemeClr val="dk1"/>
              </a:solidFill>
              <a:latin typeface="Corbel"/>
              <a:ea typeface="Corbel"/>
              <a:cs typeface="Corbel"/>
              <a:sym typeface="Corbel"/>
            </a:endParaRPr>
          </a:p>
          <a:p>
            <a:pPr marL="914400" lvl="1" indent="-412750" algn="l" rtl="0">
              <a:spcBef>
                <a:spcPts val="0"/>
              </a:spcBef>
              <a:spcAft>
                <a:spcPts val="0"/>
              </a:spcAft>
              <a:buClr>
                <a:srgbClr val="298DC1"/>
              </a:buClr>
              <a:buSzPts val="2900"/>
              <a:buFont typeface="Corbel"/>
              <a:buChar char="○"/>
            </a:pPr>
            <a:r>
              <a:rPr lang="en-US" sz="2900">
                <a:solidFill>
                  <a:schemeClr val="dk1"/>
                </a:solidFill>
                <a:latin typeface="Corbel"/>
                <a:ea typeface="Corbel"/>
                <a:cs typeface="Corbel"/>
                <a:sym typeface="Corbel"/>
              </a:rPr>
              <a:t>What does this look like for you?</a:t>
            </a:r>
            <a:endParaRPr sz="2900">
              <a:solidFill>
                <a:schemeClr val="dk1"/>
              </a:solidFill>
              <a:latin typeface="Corbel"/>
              <a:ea typeface="Corbel"/>
              <a:cs typeface="Corbel"/>
              <a:sym typeface="Corbel"/>
            </a:endParaRPr>
          </a:p>
          <a:p>
            <a:pPr marL="914400" lvl="1" indent="-412750" algn="l" rtl="0">
              <a:spcBef>
                <a:spcPts val="0"/>
              </a:spcBef>
              <a:spcAft>
                <a:spcPts val="0"/>
              </a:spcAft>
              <a:buClr>
                <a:srgbClr val="298DC1"/>
              </a:buClr>
              <a:buSzPts val="2900"/>
              <a:buFont typeface="Corbel"/>
              <a:buChar char="○"/>
            </a:pPr>
            <a:r>
              <a:rPr lang="en-US" sz="2900">
                <a:solidFill>
                  <a:schemeClr val="dk1"/>
                </a:solidFill>
                <a:latin typeface="Corbel"/>
                <a:ea typeface="Corbel"/>
                <a:cs typeface="Corbel"/>
                <a:sym typeface="Corbel"/>
              </a:rPr>
              <a:t>Why is this important?</a:t>
            </a:r>
            <a:endParaRPr sz="2900">
              <a:solidFill>
                <a:schemeClr val="dk1"/>
              </a:solidFill>
              <a:latin typeface="Corbel"/>
              <a:ea typeface="Corbel"/>
              <a:cs typeface="Corbel"/>
              <a:sym typeface="Corbel"/>
            </a:endParaRPr>
          </a:p>
          <a:p>
            <a:pPr marL="914400" lvl="1" indent="-412750" algn="l" rtl="0">
              <a:spcBef>
                <a:spcPts val="0"/>
              </a:spcBef>
              <a:spcAft>
                <a:spcPts val="0"/>
              </a:spcAft>
              <a:buClr>
                <a:srgbClr val="298DC1"/>
              </a:buClr>
              <a:buSzPts val="2900"/>
              <a:buFont typeface="Corbel"/>
              <a:buChar char="○"/>
            </a:pPr>
            <a:r>
              <a:rPr lang="en-US" sz="2900">
                <a:solidFill>
                  <a:schemeClr val="dk1"/>
                </a:solidFill>
                <a:latin typeface="Corbel"/>
                <a:ea typeface="Corbel"/>
                <a:cs typeface="Corbel"/>
                <a:sym typeface="Corbel"/>
              </a:rPr>
              <a:t>How does this look in a work setting?</a:t>
            </a:r>
            <a:endParaRPr sz="2900">
              <a:solidFill>
                <a:schemeClr val="dk1"/>
              </a:solidFill>
              <a:latin typeface="Corbel"/>
              <a:ea typeface="Corbel"/>
              <a:cs typeface="Corbel"/>
              <a:sym typeface="Corbel"/>
            </a:endParaRPr>
          </a:p>
          <a:p>
            <a:pPr marL="457200" lvl="0" indent="-426085" algn="l" rtl="0">
              <a:spcBef>
                <a:spcPts val="0"/>
              </a:spcBef>
              <a:spcAft>
                <a:spcPts val="0"/>
              </a:spcAft>
              <a:buClr>
                <a:srgbClr val="298DC1"/>
              </a:buClr>
              <a:buSzPts val="3110"/>
              <a:buChar char="●"/>
            </a:pPr>
            <a:r>
              <a:rPr lang="en-US" sz="2900">
                <a:solidFill>
                  <a:schemeClr val="dk1"/>
                </a:solidFill>
                <a:latin typeface="Corbel"/>
                <a:ea typeface="Corbel"/>
                <a:cs typeface="Corbel"/>
                <a:sym typeface="Corbel"/>
              </a:rPr>
              <a:t>Role playing scenarios</a:t>
            </a:r>
            <a:endParaRPr sz="2900">
              <a:solidFill>
                <a:schemeClr val="dk1"/>
              </a:solidFill>
              <a:latin typeface="Corbel"/>
              <a:ea typeface="Corbel"/>
              <a:cs typeface="Corbel"/>
              <a:sym typeface="Corbel"/>
            </a:endParaRPr>
          </a:p>
          <a:p>
            <a:pPr marL="457200" lvl="0" indent="-412750" algn="l" rtl="0">
              <a:spcBef>
                <a:spcPts val="0"/>
              </a:spcBef>
              <a:spcAft>
                <a:spcPts val="0"/>
              </a:spcAft>
              <a:buClr>
                <a:srgbClr val="298DC1"/>
              </a:buClr>
              <a:buSzPts val="2900"/>
              <a:buFont typeface="Corbel"/>
              <a:buChar char="●"/>
            </a:pPr>
            <a:r>
              <a:rPr lang="en-US" sz="2900">
                <a:solidFill>
                  <a:schemeClr val="dk1"/>
                </a:solidFill>
                <a:latin typeface="Corbel"/>
                <a:ea typeface="Corbel"/>
                <a:cs typeface="Corbel"/>
                <a:sym typeface="Corbel"/>
              </a:rPr>
              <a:t>Affirmations and acknowledgement of              colleagues and yourself</a:t>
            </a:r>
            <a:endParaRPr sz="2900">
              <a:solidFill>
                <a:schemeClr val="dk1"/>
              </a:solidFill>
              <a:latin typeface="Corbel"/>
              <a:ea typeface="Corbel"/>
              <a:cs typeface="Corbel"/>
              <a:sym typeface="Corbel"/>
            </a:endParaRPr>
          </a:p>
          <a:p>
            <a:pPr marL="457200" lvl="0" indent="-412750" algn="l" rtl="0">
              <a:spcBef>
                <a:spcPts val="0"/>
              </a:spcBef>
              <a:spcAft>
                <a:spcPts val="0"/>
              </a:spcAft>
              <a:buClr>
                <a:srgbClr val="298DC1"/>
              </a:buClr>
              <a:buSzPts val="2900"/>
              <a:buFont typeface="Corbel"/>
              <a:buChar char="●"/>
            </a:pPr>
            <a:r>
              <a:rPr lang="en-US" sz="2900">
                <a:solidFill>
                  <a:schemeClr val="dk1"/>
                </a:solidFill>
                <a:latin typeface="Corbel"/>
                <a:ea typeface="Corbel"/>
                <a:cs typeface="Corbel"/>
                <a:sym typeface="Corbel"/>
              </a:rPr>
              <a:t>Giving/Receiving Feedback </a:t>
            </a:r>
            <a:endParaRPr sz="2900">
              <a:solidFill>
                <a:schemeClr val="dk1"/>
              </a:solidFill>
              <a:latin typeface="Corbel"/>
              <a:ea typeface="Corbel"/>
              <a:cs typeface="Corbel"/>
              <a:sym typeface="Corbel"/>
            </a:endParaRPr>
          </a:p>
          <a:p>
            <a:pPr marL="914400" lvl="1" indent="-412750" algn="l" rtl="0">
              <a:spcBef>
                <a:spcPts val="0"/>
              </a:spcBef>
              <a:spcAft>
                <a:spcPts val="0"/>
              </a:spcAft>
              <a:buClr>
                <a:srgbClr val="298DC1"/>
              </a:buClr>
              <a:buSzPts val="2900"/>
              <a:buFont typeface="Corbel"/>
              <a:buChar char="○"/>
            </a:pPr>
            <a:r>
              <a:rPr lang="en-US" sz="2900">
                <a:solidFill>
                  <a:schemeClr val="dk1"/>
                </a:solidFill>
                <a:latin typeface="Corbel"/>
                <a:ea typeface="Corbel"/>
                <a:cs typeface="Corbel"/>
                <a:sym typeface="Corbel"/>
              </a:rPr>
              <a:t>Self-critique/reflection</a:t>
            </a:r>
            <a:endParaRPr sz="2900">
              <a:solidFill>
                <a:schemeClr val="dk1"/>
              </a:solidFill>
              <a:latin typeface="Corbel"/>
              <a:ea typeface="Corbel"/>
              <a:cs typeface="Corbel"/>
              <a:sym typeface="Corbel"/>
            </a:endParaRPr>
          </a:p>
          <a:p>
            <a:pPr marL="457200" lvl="0" indent="0" algn="l" rtl="0">
              <a:spcBef>
                <a:spcPts val="360"/>
              </a:spcBef>
              <a:spcAft>
                <a:spcPts val="0"/>
              </a:spcAft>
              <a:buNone/>
            </a:pPr>
            <a:endParaRPr sz="2900">
              <a:solidFill>
                <a:schemeClr val="dk1"/>
              </a:solidFill>
              <a:latin typeface="Corbel"/>
              <a:ea typeface="Corbel"/>
              <a:cs typeface="Corbel"/>
              <a:sym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1"/>
          <p:cNvSpPr txBox="1">
            <a:spLocks noGrp="1"/>
          </p:cNvSpPr>
          <p:nvPr>
            <p:ph type="title" idx="4294967295"/>
          </p:nvPr>
        </p:nvSpPr>
        <p:spPr>
          <a:xfrm>
            <a:off x="1484300" y="334850"/>
            <a:ext cx="10018800" cy="120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t>Week 4: Navigating life’s little bumps</a:t>
            </a:r>
            <a:endParaRPr b="1"/>
          </a:p>
          <a:p>
            <a:pPr marL="0" lvl="0" indent="0" algn="ctr" rtl="0">
              <a:lnSpc>
                <a:spcPct val="100000"/>
              </a:lnSpc>
              <a:spcBef>
                <a:spcPts val="0"/>
              </a:spcBef>
              <a:spcAft>
                <a:spcPts val="0"/>
              </a:spcAft>
              <a:buSzPts val="4000"/>
              <a:buNone/>
            </a:pPr>
            <a:r>
              <a:rPr lang="en-US" sz="2600" b="1" i="1"/>
              <a:t>righting wrongs &amp; growing through setbacks</a:t>
            </a:r>
            <a:r>
              <a:rPr lang="en-US" b="1"/>
              <a:t> </a:t>
            </a:r>
            <a:endParaRPr b="1"/>
          </a:p>
        </p:txBody>
      </p:sp>
      <p:sp>
        <p:nvSpPr>
          <p:cNvPr id="315" name="Google Shape;315;p41"/>
          <p:cNvSpPr txBox="1">
            <a:spLocks noGrp="1"/>
          </p:cNvSpPr>
          <p:nvPr>
            <p:ph type="body" idx="4294967295"/>
          </p:nvPr>
        </p:nvSpPr>
        <p:spPr>
          <a:xfrm>
            <a:off x="1712900" y="1877150"/>
            <a:ext cx="9735300" cy="4398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Arial"/>
              <a:buNone/>
            </a:pPr>
            <a:r>
              <a:rPr lang="en-US" sz="4000" b="1"/>
              <a:t>Boss Your Growth</a:t>
            </a:r>
            <a:endParaRPr sz="4000" b="1"/>
          </a:p>
          <a:p>
            <a:pPr marL="457200" lvl="0" indent="-426085" algn="l" rtl="0">
              <a:spcBef>
                <a:spcPts val="360"/>
              </a:spcBef>
              <a:spcAft>
                <a:spcPts val="0"/>
              </a:spcAft>
              <a:buSzPts val="3110"/>
              <a:buChar char="●"/>
            </a:pPr>
            <a:r>
              <a:rPr lang="en-US" sz="2900"/>
              <a:t>Purpose of the Internship is for learning </a:t>
            </a:r>
            <a:endParaRPr sz="2900"/>
          </a:p>
          <a:p>
            <a:pPr marL="457200" lvl="0" indent="-426085" algn="l" rtl="0">
              <a:spcBef>
                <a:spcPts val="0"/>
              </a:spcBef>
              <a:spcAft>
                <a:spcPts val="0"/>
              </a:spcAft>
              <a:buSzPts val="3110"/>
              <a:buChar char="●"/>
            </a:pPr>
            <a:r>
              <a:rPr lang="en-US" sz="2900"/>
              <a:t>Learning from your mistakes </a:t>
            </a:r>
            <a:endParaRPr sz="2900"/>
          </a:p>
          <a:p>
            <a:pPr marL="457200" lvl="0" indent="-426085" algn="l" rtl="0">
              <a:spcBef>
                <a:spcPts val="0"/>
              </a:spcBef>
              <a:spcAft>
                <a:spcPts val="0"/>
              </a:spcAft>
              <a:buSzPts val="3110"/>
              <a:buChar char="●"/>
            </a:pPr>
            <a:r>
              <a:rPr lang="en-US" sz="2900"/>
              <a:t>Righting your wrongs</a:t>
            </a:r>
            <a:endParaRPr sz="2900"/>
          </a:p>
          <a:p>
            <a:pPr marL="457200" lvl="0" indent="-426085" algn="l" rtl="0">
              <a:spcBef>
                <a:spcPts val="0"/>
              </a:spcBef>
              <a:spcAft>
                <a:spcPts val="0"/>
              </a:spcAft>
              <a:buSzPts val="3110"/>
              <a:buChar char="●"/>
            </a:pPr>
            <a:r>
              <a:rPr lang="en-US" sz="2900"/>
              <a:t>Reflection is a strength </a:t>
            </a:r>
            <a:endParaRPr sz="2900"/>
          </a:p>
          <a:p>
            <a:pPr marL="914400" lvl="1" indent="-412750" algn="l" rtl="0">
              <a:spcBef>
                <a:spcPts val="0"/>
              </a:spcBef>
              <a:spcAft>
                <a:spcPts val="0"/>
              </a:spcAft>
              <a:buSzPts val="2900"/>
              <a:buChar char="○"/>
            </a:pPr>
            <a:r>
              <a:rPr lang="en-US" sz="2900"/>
              <a:t>Challenge your action and not personalize it</a:t>
            </a:r>
            <a:endParaRPr sz="2900"/>
          </a:p>
          <a:p>
            <a:pPr marL="457200" lvl="0" indent="0" algn="l" rtl="0">
              <a:spcBef>
                <a:spcPts val="360"/>
              </a:spcBef>
              <a:spcAft>
                <a:spcPts val="0"/>
              </a:spcAft>
              <a:buNone/>
            </a:pPr>
            <a:endParaRPr sz="2900"/>
          </a:p>
          <a:p>
            <a:pPr marL="0" lvl="0" indent="0" algn="ctr" rtl="0">
              <a:spcBef>
                <a:spcPts val="0"/>
              </a:spcBef>
              <a:spcAft>
                <a:spcPts val="0"/>
              </a:spcAft>
              <a:buClr>
                <a:schemeClr val="dk1"/>
              </a:buClr>
              <a:buSzPts val="4000"/>
              <a:buFont typeface="Arial"/>
              <a:buNone/>
            </a:pPr>
            <a:endParaRPr sz="4000" b="1"/>
          </a:p>
        </p:txBody>
      </p:sp>
      <p:pic>
        <p:nvPicPr>
          <p:cNvPr id="316" name="Google Shape;316;p41"/>
          <p:cNvPicPr preferRelativeResize="0"/>
          <p:nvPr/>
        </p:nvPicPr>
        <p:blipFill>
          <a:blip r:embed="rId3">
            <a:alphaModFix/>
          </a:blip>
          <a:stretch>
            <a:fillRect/>
          </a:stretch>
        </p:blipFill>
        <p:spPr>
          <a:xfrm>
            <a:off x="8826676" y="5325025"/>
            <a:ext cx="2883200" cy="1360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2"/>
          <p:cNvSpPr txBox="1">
            <a:spLocks noGrp="1"/>
          </p:cNvSpPr>
          <p:nvPr>
            <p:ph type="title" idx="4294967295"/>
          </p:nvPr>
        </p:nvSpPr>
        <p:spPr>
          <a:xfrm>
            <a:off x="1484300" y="334850"/>
            <a:ext cx="10018800" cy="120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t>Week 5: Be that Boss!</a:t>
            </a:r>
            <a:endParaRPr b="1"/>
          </a:p>
          <a:p>
            <a:pPr marL="0" lvl="0" indent="0" algn="ctr" rtl="0">
              <a:lnSpc>
                <a:spcPct val="100000"/>
              </a:lnSpc>
              <a:spcBef>
                <a:spcPts val="0"/>
              </a:spcBef>
              <a:spcAft>
                <a:spcPts val="0"/>
              </a:spcAft>
              <a:buSzPts val="4000"/>
              <a:buNone/>
            </a:pPr>
            <a:r>
              <a:rPr lang="en-US" sz="2600" b="1" i="1"/>
              <a:t>tips on how to be a great leader &amp; a great teamplayer</a:t>
            </a:r>
            <a:r>
              <a:rPr lang="en-US" b="1"/>
              <a:t> </a:t>
            </a:r>
            <a:endParaRPr b="1"/>
          </a:p>
        </p:txBody>
      </p:sp>
      <p:pic>
        <p:nvPicPr>
          <p:cNvPr id="323" name="Google Shape;323;p42"/>
          <p:cNvPicPr preferRelativeResize="0"/>
          <p:nvPr/>
        </p:nvPicPr>
        <p:blipFill>
          <a:blip r:embed="rId3">
            <a:alphaModFix/>
          </a:blip>
          <a:stretch>
            <a:fillRect/>
          </a:stretch>
        </p:blipFill>
        <p:spPr>
          <a:xfrm>
            <a:off x="8826676" y="5325025"/>
            <a:ext cx="2883200" cy="1360650"/>
          </a:xfrm>
          <a:prstGeom prst="rect">
            <a:avLst/>
          </a:prstGeom>
          <a:noFill/>
          <a:ln>
            <a:noFill/>
          </a:ln>
        </p:spPr>
      </p:pic>
      <p:sp>
        <p:nvSpPr>
          <p:cNvPr id="324" name="Google Shape;324;p42"/>
          <p:cNvSpPr txBox="1"/>
          <p:nvPr/>
        </p:nvSpPr>
        <p:spPr>
          <a:xfrm>
            <a:off x="2411450" y="2093225"/>
            <a:ext cx="6973200" cy="3820500"/>
          </a:xfrm>
          <a:prstGeom prst="rect">
            <a:avLst/>
          </a:prstGeom>
          <a:noFill/>
          <a:ln>
            <a:noFill/>
          </a:ln>
        </p:spPr>
        <p:txBody>
          <a:bodyPr spcFirstLastPara="1" wrap="square" lIns="91425" tIns="91425" rIns="91425" bIns="91425" anchor="t" anchorCtr="0">
            <a:spAutoFit/>
          </a:bodyPr>
          <a:lstStyle/>
          <a:p>
            <a:pPr marL="457200" lvl="0" indent="-426085" algn="l" rtl="0">
              <a:spcBef>
                <a:spcPts val="360"/>
              </a:spcBef>
              <a:spcAft>
                <a:spcPts val="0"/>
              </a:spcAft>
              <a:buClr>
                <a:srgbClr val="298DC1"/>
              </a:buClr>
              <a:buSzPts val="3110"/>
              <a:buChar char="●"/>
            </a:pPr>
            <a:r>
              <a:rPr lang="en-US" sz="2900">
                <a:solidFill>
                  <a:schemeClr val="dk1"/>
                </a:solidFill>
                <a:latin typeface="Corbel"/>
                <a:ea typeface="Corbel"/>
                <a:cs typeface="Corbel"/>
                <a:sym typeface="Corbel"/>
              </a:rPr>
              <a:t>Check in Activity </a:t>
            </a:r>
            <a:endParaRPr sz="2900">
              <a:solidFill>
                <a:schemeClr val="dk1"/>
              </a:solidFill>
              <a:latin typeface="Corbel"/>
              <a:ea typeface="Corbel"/>
              <a:cs typeface="Corbel"/>
              <a:sym typeface="Corbel"/>
            </a:endParaRPr>
          </a:p>
          <a:p>
            <a:pPr marL="457200" lvl="0" indent="-426085" algn="l" rtl="0">
              <a:spcBef>
                <a:spcPts val="0"/>
              </a:spcBef>
              <a:spcAft>
                <a:spcPts val="0"/>
              </a:spcAft>
              <a:buClr>
                <a:srgbClr val="298DC1"/>
              </a:buClr>
              <a:buSzPts val="3110"/>
              <a:buChar char="●"/>
            </a:pPr>
            <a:r>
              <a:rPr lang="en-US" sz="2900">
                <a:solidFill>
                  <a:schemeClr val="dk1"/>
                </a:solidFill>
                <a:latin typeface="Corbel"/>
                <a:ea typeface="Corbel"/>
                <a:cs typeface="Corbel"/>
                <a:sym typeface="Corbel"/>
              </a:rPr>
              <a:t>What makes a leader?</a:t>
            </a:r>
            <a:endParaRPr sz="2900">
              <a:solidFill>
                <a:schemeClr val="dk1"/>
              </a:solidFill>
              <a:latin typeface="Corbel"/>
              <a:ea typeface="Corbel"/>
              <a:cs typeface="Corbel"/>
              <a:sym typeface="Corbel"/>
            </a:endParaRPr>
          </a:p>
          <a:p>
            <a:pPr marL="457200" lvl="0" indent="-412750" algn="l" rtl="0">
              <a:spcBef>
                <a:spcPts val="0"/>
              </a:spcBef>
              <a:spcAft>
                <a:spcPts val="0"/>
              </a:spcAft>
              <a:buClr>
                <a:srgbClr val="298DC1"/>
              </a:buClr>
              <a:buSzPts val="2900"/>
              <a:buFont typeface="Corbel"/>
              <a:buChar char="●"/>
            </a:pPr>
            <a:r>
              <a:rPr lang="en-US" sz="2900">
                <a:solidFill>
                  <a:schemeClr val="dk1"/>
                </a:solidFill>
                <a:latin typeface="Corbel"/>
                <a:ea typeface="Corbel"/>
                <a:cs typeface="Corbel"/>
                <a:sym typeface="Corbel"/>
              </a:rPr>
              <a:t>Identify your strengths as a leader</a:t>
            </a:r>
            <a:endParaRPr sz="2900">
              <a:solidFill>
                <a:schemeClr val="dk1"/>
              </a:solidFill>
              <a:latin typeface="Corbel"/>
              <a:ea typeface="Corbel"/>
              <a:cs typeface="Corbel"/>
              <a:sym typeface="Corbel"/>
            </a:endParaRPr>
          </a:p>
          <a:p>
            <a:pPr marL="914400" lvl="1" indent="-412750" algn="l" rtl="0">
              <a:spcBef>
                <a:spcPts val="0"/>
              </a:spcBef>
              <a:spcAft>
                <a:spcPts val="0"/>
              </a:spcAft>
              <a:buClr>
                <a:schemeClr val="dk1"/>
              </a:buClr>
              <a:buSzPts val="2900"/>
              <a:buFont typeface="Corbel"/>
              <a:buChar char="○"/>
            </a:pPr>
            <a:r>
              <a:rPr lang="en-US" sz="2900">
                <a:solidFill>
                  <a:schemeClr val="dk1"/>
                </a:solidFill>
                <a:latin typeface="Corbel"/>
                <a:ea typeface="Corbel"/>
                <a:cs typeface="Corbel"/>
                <a:sym typeface="Corbel"/>
              </a:rPr>
              <a:t>Update resume with strengths</a:t>
            </a:r>
            <a:endParaRPr sz="2900">
              <a:solidFill>
                <a:schemeClr val="dk1"/>
              </a:solidFill>
              <a:latin typeface="Corbel"/>
              <a:ea typeface="Corbel"/>
              <a:cs typeface="Corbel"/>
              <a:sym typeface="Corbel"/>
            </a:endParaRPr>
          </a:p>
          <a:p>
            <a:pPr marL="457200" lvl="0" indent="-412750" algn="l" rtl="0">
              <a:spcBef>
                <a:spcPts val="0"/>
              </a:spcBef>
              <a:spcAft>
                <a:spcPts val="0"/>
              </a:spcAft>
              <a:buClr>
                <a:srgbClr val="298DC1"/>
              </a:buClr>
              <a:buSzPts val="2900"/>
              <a:buFont typeface="Corbel"/>
              <a:buChar char="●"/>
            </a:pPr>
            <a:r>
              <a:rPr lang="en-US" sz="2900">
                <a:solidFill>
                  <a:schemeClr val="dk1"/>
                </a:solidFill>
                <a:latin typeface="Corbel"/>
                <a:ea typeface="Corbel"/>
                <a:cs typeface="Corbel"/>
                <a:sym typeface="Corbel"/>
              </a:rPr>
              <a:t>Build a project together</a:t>
            </a:r>
            <a:endParaRPr sz="2900">
              <a:solidFill>
                <a:schemeClr val="dk1"/>
              </a:solidFill>
              <a:latin typeface="Corbel"/>
              <a:ea typeface="Corbel"/>
              <a:cs typeface="Corbel"/>
              <a:sym typeface="Corbel"/>
            </a:endParaRPr>
          </a:p>
          <a:p>
            <a:pPr marL="914400" lvl="1" indent="-412750" algn="l" rtl="0">
              <a:spcBef>
                <a:spcPts val="0"/>
              </a:spcBef>
              <a:spcAft>
                <a:spcPts val="0"/>
              </a:spcAft>
              <a:buClr>
                <a:schemeClr val="dk1"/>
              </a:buClr>
              <a:buSzPts val="2900"/>
              <a:buFont typeface="Corbel"/>
              <a:buChar char="○"/>
            </a:pPr>
            <a:r>
              <a:rPr lang="en-US" sz="2900">
                <a:solidFill>
                  <a:schemeClr val="dk1"/>
                </a:solidFill>
                <a:latin typeface="Corbel"/>
                <a:ea typeface="Corbel"/>
                <a:cs typeface="Corbel"/>
                <a:sym typeface="Corbel"/>
              </a:rPr>
              <a:t>Egg Drop</a:t>
            </a:r>
            <a:endParaRPr sz="2900">
              <a:solidFill>
                <a:schemeClr val="dk1"/>
              </a:solidFill>
              <a:latin typeface="Corbel"/>
              <a:ea typeface="Corbel"/>
              <a:cs typeface="Corbel"/>
              <a:sym typeface="Corbel"/>
            </a:endParaRPr>
          </a:p>
          <a:p>
            <a:pPr marL="457200" lvl="0" indent="-412750" algn="l" rtl="0">
              <a:spcBef>
                <a:spcPts val="0"/>
              </a:spcBef>
              <a:spcAft>
                <a:spcPts val="0"/>
              </a:spcAft>
              <a:buClr>
                <a:srgbClr val="298DC1"/>
              </a:buClr>
              <a:buSzPts val="2900"/>
              <a:buFont typeface="Corbel"/>
              <a:buChar char="●"/>
            </a:pPr>
            <a:r>
              <a:rPr lang="en-US" sz="2900">
                <a:solidFill>
                  <a:schemeClr val="dk1"/>
                </a:solidFill>
                <a:latin typeface="Corbel"/>
                <a:ea typeface="Corbel"/>
                <a:cs typeface="Corbel"/>
                <a:sym typeface="Corbel"/>
              </a:rPr>
              <a:t>Connection to excelling as a team player</a:t>
            </a:r>
            <a:endParaRPr sz="2900">
              <a:solidFill>
                <a:schemeClr val="dk1"/>
              </a:solidFill>
              <a:latin typeface="Corbel"/>
              <a:ea typeface="Corbel"/>
              <a:cs typeface="Corbel"/>
              <a:sym typeface="Corbel"/>
            </a:endParaRPr>
          </a:p>
          <a:p>
            <a:pPr marL="457200" lvl="0" indent="-412750" algn="l" rtl="0">
              <a:spcBef>
                <a:spcPts val="0"/>
              </a:spcBef>
              <a:spcAft>
                <a:spcPts val="0"/>
              </a:spcAft>
              <a:buClr>
                <a:srgbClr val="298DC1"/>
              </a:buClr>
              <a:buSzPts val="2900"/>
              <a:buFont typeface="Corbel"/>
              <a:buChar char="●"/>
            </a:pPr>
            <a:r>
              <a:rPr lang="en-US" sz="2900">
                <a:solidFill>
                  <a:schemeClr val="dk1"/>
                </a:solidFill>
                <a:latin typeface="Corbel"/>
                <a:ea typeface="Corbel"/>
                <a:cs typeface="Corbel"/>
                <a:sym typeface="Corbel"/>
              </a:rPr>
              <a:t>Revisit Conscious Relationship</a:t>
            </a:r>
            <a:endParaRPr sz="2900">
              <a:solidFill>
                <a:schemeClr val="dk1"/>
              </a:solidFill>
              <a:latin typeface="Corbel"/>
              <a:ea typeface="Corbel"/>
              <a:cs typeface="Corbel"/>
              <a:sym typeface="Corbe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3"/>
          <p:cNvSpPr txBox="1">
            <a:spLocks noGrp="1"/>
          </p:cNvSpPr>
          <p:nvPr>
            <p:ph type="title" idx="4294967295"/>
          </p:nvPr>
        </p:nvSpPr>
        <p:spPr>
          <a:xfrm>
            <a:off x="1484300" y="334850"/>
            <a:ext cx="10018800" cy="120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t>Week 6: What’s Your Story?</a:t>
            </a:r>
            <a:endParaRPr b="1"/>
          </a:p>
          <a:p>
            <a:pPr marL="0" lvl="0" indent="0" algn="ctr" rtl="0">
              <a:lnSpc>
                <a:spcPct val="100000"/>
              </a:lnSpc>
              <a:spcBef>
                <a:spcPts val="0"/>
              </a:spcBef>
              <a:spcAft>
                <a:spcPts val="0"/>
              </a:spcAft>
              <a:buSzPts val="4000"/>
              <a:buNone/>
            </a:pPr>
            <a:r>
              <a:rPr lang="en-US" sz="2600" b="1" i="1"/>
              <a:t>professional interviewing for interns to learn about mentor’s journey</a:t>
            </a:r>
            <a:endParaRPr b="1"/>
          </a:p>
        </p:txBody>
      </p:sp>
      <p:sp>
        <p:nvSpPr>
          <p:cNvPr id="331" name="Google Shape;331;p43"/>
          <p:cNvSpPr txBox="1">
            <a:spLocks noGrp="1"/>
          </p:cNvSpPr>
          <p:nvPr>
            <p:ph type="body" idx="4294967295"/>
          </p:nvPr>
        </p:nvSpPr>
        <p:spPr>
          <a:xfrm>
            <a:off x="1484300" y="1763925"/>
            <a:ext cx="9735300" cy="3561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000"/>
              <a:buFont typeface="Arial"/>
              <a:buNone/>
            </a:pPr>
            <a:endParaRPr sz="4000"/>
          </a:p>
          <a:p>
            <a:pPr marL="457200" lvl="0" indent="-412750" algn="l" rtl="0">
              <a:lnSpc>
                <a:spcPct val="100000"/>
              </a:lnSpc>
              <a:spcBef>
                <a:spcPts val="0"/>
              </a:spcBef>
              <a:spcAft>
                <a:spcPts val="0"/>
              </a:spcAft>
              <a:buSzPts val="2900"/>
              <a:buChar char="●"/>
            </a:pPr>
            <a:r>
              <a:rPr lang="en-US" sz="2900"/>
              <a:t>Check in Activity</a:t>
            </a:r>
            <a:endParaRPr sz="2900"/>
          </a:p>
          <a:p>
            <a:pPr marL="457200" lvl="0" indent="-412750" algn="l" rtl="0">
              <a:lnSpc>
                <a:spcPct val="100000"/>
              </a:lnSpc>
              <a:spcBef>
                <a:spcPts val="0"/>
              </a:spcBef>
              <a:spcAft>
                <a:spcPts val="0"/>
              </a:spcAft>
              <a:buSzPts val="2900"/>
              <a:buChar char="●"/>
            </a:pPr>
            <a:r>
              <a:rPr lang="en-US" sz="2900"/>
              <a:t>Interviewing Skills</a:t>
            </a:r>
            <a:endParaRPr sz="2900"/>
          </a:p>
          <a:p>
            <a:pPr marL="914400" lvl="1" indent="-412750" algn="l" rtl="0">
              <a:lnSpc>
                <a:spcPct val="100000"/>
              </a:lnSpc>
              <a:spcBef>
                <a:spcPts val="0"/>
              </a:spcBef>
              <a:spcAft>
                <a:spcPts val="0"/>
              </a:spcAft>
              <a:buSzPts val="2900"/>
              <a:buChar char="○"/>
            </a:pPr>
            <a:r>
              <a:rPr lang="en-US" sz="2900"/>
              <a:t>Active listening</a:t>
            </a:r>
            <a:endParaRPr sz="2900"/>
          </a:p>
          <a:p>
            <a:pPr marL="914400" lvl="1" indent="-412750" algn="l" rtl="0">
              <a:lnSpc>
                <a:spcPct val="100000"/>
              </a:lnSpc>
              <a:spcBef>
                <a:spcPts val="0"/>
              </a:spcBef>
              <a:spcAft>
                <a:spcPts val="0"/>
              </a:spcAft>
              <a:buSzPts val="2900"/>
              <a:buChar char="○"/>
            </a:pPr>
            <a:r>
              <a:rPr lang="en-US" sz="2900"/>
              <a:t>Elevator pitch</a:t>
            </a:r>
            <a:endParaRPr sz="2900"/>
          </a:p>
          <a:p>
            <a:pPr marL="914400" lvl="1" indent="-412750" algn="l" rtl="0">
              <a:lnSpc>
                <a:spcPct val="100000"/>
              </a:lnSpc>
              <a:spcBef>
                <a:spcPts val="0"/>
              </a:spcBef>
              <a:spcAft>
                <a:spcPts val="0"/>
              </a:spcAft>
              <a:buSzPts val="2900"/>
              <a:buChar char="○"/>
            </a:pPr>
            <a:r>
              <a:rPr lang="en-US" sz="2900"/>
              <a:t>Pair and Practice</a:t>
            </a:r>
            <a:endParaRPr sz="2900"/>
          </a:p>
          <a:p>
            <a:pPr marL="457200" lvl="0" indent="-412750" algn="l" rtl="0">
              <a:lnSpc>
                <a:spcPct val="100000"/>
              </a:lnSpc>
              <a:spcBef>
                <a:spcPts val="0"/>
              </a:spcBef>
              <a:spcAft>
                <a:spcPts val="0"/>
              </a:spcAft>
              <a:buSzPts val="2900"/>
              <a:buChar char="●"/>
            </a:pPr>
            <a:r>
              <a:rPr lang="en-US" sz="2900"/>
              <a:t>Conversational Skills</a:t>
            </a:r>
            <a:endParaRPr sz="2900"/>
          </a:p>
          <a:p>
            <a:pPr marL="457200" lvl="0" indent="-412750" algn="l" rtl="0">
              <a:lnSpc>
                <a:spcPct val="100000"/>
              </a:lnSpc>
              <a:spcBef>
                <a:spcPts val="0"/>
              </a:spcBef>
              <a:spcAft>
                <a:spcPts val="0"/>
              </a:spcAft>
              <a:buSzPts val="2900"/>
              <a:buChar char="●"/>
            </a:pPr>
            <a:r>
              <a:rPr lang="en-US" sz="2900"/>
              <a:t>Interviewing Professionals - </a:t>
            </a:r>
            <a:r>
              <a:rPr lang="en-US" sz="2100"/>
              <a:t>Preparation required in earlier weeks.</a:t>
            </a:r>
            <a:endParaRPr sz="2900"/>
          </a:p>
          <a:p>
            <a:pPr marL="0" lvl="0" indent="0" algn="ctr" rtl="0">
              <a:spcBef>
                <a:spcPts val="0"/>
              </a:spcBef>
              <a:spcAft>
                <a:spcPts val="0"/>
              </a:spcAft>
              <a:buClr>
                <a:schemeClr val="dk1"/>
              </a:buClr>
              <a:buSzPts val="4000"/>
              <a:buFont typeface="Arial"/>
              <a:buNone/>
            </a:pPr>
            <a:r>
              <a:rPr lang="en-US" sz="4000"/>
              <a:t> </a:t>
            </a:r>
            <a:endParaRPr/>
          </a:p>
        </p:txBody>
      </p:sp>
      <p:pic>
        <p:nvPicPr>
          <p:cNvPr id="332" name="Google Shape;332;p43"/>
          <p:cNvPicPr preferRelativeResize="0"/>
          <p:nvPr/>
        </p:nvPicPr>
        <p:blipFill>
          <a:blip r:embed="rId3">
            <a:alphaModFix/>
          </a:blip>
          <a:stretch>
            <a:fillRect/>
          </a:stretch>
        </p:blipFill>
        <p:spPr>
          <a:xfrm>
            <a:off x="8826676" y="5325025"/>
            <a:ext cx="2883200" cy="1360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title" idx="4294967295"/>
          </p:nvPr>
        </p:nvSpPr>
        <p:spPr>
          <a:xfrm>
            <a:off x="1484300" y="334850"/>
            <a:ext cx="10018800" cy="120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t>Important / FAQs to Cover</a:t>
            </a:r>
            <a:endParaRPr b="1"/>
          </a:p>
        </p:txBody>
      </p:sp>
      <p:sp>
        <p:nvSpPr>
          <p:cNvPr id="339" name="Google Shape;339;p44"/>
          <p:cNvSpPr txBox="1">
            <a:spLocks noGrp="1"/>
          </p:cNvSpPr>
          <p:nvPr>
            <p:ph type="body" idx="4294967295"/>
          </p:nvPr>
        </p:nvSpPr>
        <p:spPr>
          <a:xfrm>
            <a:off x="1502250" y="1145625"/>
            <a:ext cx="10224900" cy="497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2900">
              <a:solidFill>
                <a:srgbClr val="000000"/>
              </a:solidFill>
              <a:latin typeface="Arial"/>
              <a:ea typeface="Arial"/>
              <a:cs typeface="Arial"/>
              <a:sym typeface="Arial"/>
            </a:endParaRPr>
          </a:p>
          <a:p>
            <a:pPr marL="457200" lvl="0" indent="-412750" algn="l" rtl="0">
              <a:spcBef>
                <a:spcPts val="0"/>
              </a:spcBef>
              <a:spcAft>
                <a:spcPts val="0"/>
              </a:spcAft>
              <a:buClr>
                <a:srgbClr val="000000"/>
              </a:buClr>
              <a:buSzPts val="2900"/>
              <a:buAutoNum type="arabicPeriod"/>
            </a:pPr>
            <a:r>
              <a:rPr lang="en-US" sz="2900">
                <a:solidFill>
                  <a:srgbClr val="000000"/>
                </a:solidFill>
                <a:latin typeface="Arial"/>
                <a:ea typeface="Arial"/>
                <a:cs typeface="Arial"/>
                <a:sym typeface="Arial"/>
              </a:rPr>
              <a:t>Attendance &amp; Communication &amp; Confidentiality</a:t>
            </a:r>
            <a:endParaRPr sz="2900">
              <a:solidFill>
                <a:srgbClr val="000000"/>
              </a:solidFill>
              <a:latin typeface="Arial"/>
              <a:ea typeface="Arial"/>
              <a:cs typeface="Arial"/>
              <a:sym typeface="Arial"/>
            </a:endParaRPr>
          </a:p>
          <a:p>
            <a:pPr marL="0" lvl="0" indent="0" algn="l" rtl="0">
              <a:spcBef>
                <a:spcPts val="0"/>
              </a:spcBef>
              <a:spcAft>
                <a:spcPts val="0"/>
              </a:spcAft>
              <a:buNone/>
            </a:pPr>
            <a:endParaRPr sz="2900">
              <a:solidFill>
                <a:srgbClr val="000000"/>
              </a:solidFill>
              <a:latin typeface="Arial"/>
              <a:ea typeface="Arial"/>
              <a:cs typeface="Arial"/>
              <a:sym typeface="Arial"/>
            </a:endParaRPr>
          </a:p>
          <a:p>
            <a:pPr marL="457200" lvl="0" indent="-412750" algn="l" rtl="0">
              <a:spcBef>
                <a:spcPts val="0"/>
              </a:spcBef>
              <a:spcAft>
                <a:spcPts val="0"/>
              </a:spcAft>
              <a:buClr>
                <a:srgbClr val="000000"/>
              </a:buClr>
              <a:buSzPts val="2900"/>
              <a:buAutoNum type="arabicPeriod"/>
            </a:pPr>
            <a:r>
              <a:rPr lang="en-US" sz="2900">
                <a:solidFill>
                  <a:srgbClr val="000000"/>
                </a:solidFill>
                <a:latin typeface="Arial"/>
                <a:ea typeface="Arial"/>
                <a:cs typeface="Arial"/>
                <a:sym typeface="Arial"/>
              </a:rPr>
              <a:t>Appearance (in person &amp; virtually)</a:t>
            </a:r>
            <a:endParaRPr sz="2900">
              <a:solidFill>
                <a:srgbClr val="000000"/>
              </a:solidFill>
              <a:latin typeface="Arial"/>
              <a:ea typeface="Arial"/>
              <a:cs typeface="Arial"/>
              <a:sym typeface="Arial"/>
            </a:endParaRPr>
          </a:p>
          <a:p>
            <a:pPr marL="0" lvl="0" indent="0" algn="l" rtl="0">
              <a:spcBef>
                <a:spcPts val="0"/>
              </a:spcBef>
              <a:spcAft>
                <a:spcPts val="0"/>
              </a:spcAft>
              <a:buNone/>
            </a:pPr>
            <a:endParaRPr sz="2900">
              <a:solidFill>
                <a:srgbClr val="000000"/>
              </a:solidFill>
              <a:latin typeface="Arial"/>
              <a:ea typeface="Arial"/>
              <a:cs typeface="Arial"/>
              <a:sym typeface="Arial"/>
            </a:endParaRPr>
          </a:p>
          <a:p>
            <a:pPr marL="457200" lvl="0" indent="-412750" algn="l" rtl="0">
              <a:spcBef>
                <a:spcPts val="0"/>
              </a:spcBef>
              <a:spcAft>
                <a:spcPts val="0"/>
              </a:spcAft>
              <a:buClr>
                <a:srgbClr val="000000"/>
              </a:buClr>
              <a:buSzPts val="2900"/>
              <a:buFont typeface="Arial"/>
              <a:buAutoNum type="arabicPeriod"/>
            </a:pPr>
            <a:r>
              <a:rPr lang="en-US" sz="2900">
                <a:solidFill>
                  <a:srgbClr val="000000"/>
                </a:solidFill>
                <a:latin typeface="Arial"/>
                <a:ea typeface="Arial"/>
                <a:cs typeface="Arial"/>
                <a:sym typeface="Arial"/>
              </a:rPr>
              <a:t>COVID-19 Workplace Safety Practices  </a:t>
            </a:r>
            <a:endParaRPr sz="2900">
              <a:solidFill>
                <a:srgbClr val="000000"/>
              </a:solidFill>
              <a:latin typeface="Arial"/>
              <a:ea typeface="Arial"/>
              <a:cs typeface="Arial"/>
              <a:sym typeface="Arial"/>
            </a:endParaRPr>
          </a:p>
          <a:p>
            <a:pPr marL="0" lvl="0" indent="0" algn="l" rtl="0">
              <a:spcBef>
                <a:spcPts val="0"/>
              </a:spcBef>
              <a:spcAft>
                <a:spcPts val="0"/>
              </a:spcAft>
              <a:buNone/>
            </a:pPr>
            <a:endParaRPr sz="2900">
              <a:solidFill>
                <a:srgbClr val="000000"/>
              </a:solidFill>
              <a:latin typeface="Arial"/>
              <a:ea typeface="Arial"/>
              <a:cs typeface="Arial"/>
              <a:sym typeface="Arial"/>
            </a:endParaRPr>
          </a:p>
          <a:p>
            <a:pPr marL="457200" lvl="0" indent="-412750" algn="l" rtl="0">
              <a:spcBef>
                <a:spcPts val="0"/>
              </a:spcBef>
              <a:spcAft>
                <a:spcPts val="0"/>
              </a:spcAft>
              <a:buClr>
                <a:srgbClr val="000000"/>
              </a:buClr>
              <a:buSzPts val="2900"/>
              <a:buAutoNum type="arabicPeriod"/>
            </a:pPr>
            <a:r>
              <a:rPr lang="en-US" sz="2900">
                <a:solidFill>
                  <a:srgbClr val="000000"/>
                </a:solidFill>
                <a:latin typeface="Arial"/>
                <a:ea typeface="Arial"/>
                <a:cs typeface="Arial"/>
                <a:sym typeface="Arial"/>
              </a:rPr>
              <a:t>Individual Assessment: </a:t>
            </a:r>
            <a:r>
              <a:rPr lang="en-US" sz="2800">
                <a:solidFill>
                  <a:srgbClr val="000000"/>
                </a:solidFill>
                <a:latin typeface="Arial"/>
                <a:ea typeface="Arial"/>
                <a:cs typeface="Arial"/>
                <a:sym typeface="Arial"/>
              </a:rPr>
              <a:t>clothing, transportation, technology</a:t>
            </a:r>
            <a:endParaRPr sz="2800">
              <a:solidFill>
                <a:srgbClr val="000000"/>
              </a:solidFill>
              <a:latin typeface="Arial"/>
              <a:ea typeface="Arial"/>
              <a:cs typeface="Arial"/>
              <a:sym typeface="Arial"/>
            </a:endParaRPr>
          </a:p>
          <a:p>
            <a:pPr marL="0" lvl="0" indent="0" algn="l" rtl="0">
              <a:spcBef>
                <a:spcPts val="0"/>
              </a:spcBef>
              <a:spcAft>
                <a:spcPts val="0"/>
              </a:spcAft>
              <a:buNone/>
            </a:pPr>
            <a:endParaRPr sz="2900">
              <a:solidFill>
                <a:srgbClr val="000000"/>
              </a:solidFill>
              <a:latin typeface="Arial"/>
              <a:ea typeface="Arial"/>
              <a:cs typeface="Arial"/>
              <a:sym typeface="Arial"/>
            </a:endParaRPr>
          </a:p>
          <a:p>
            <a:pPr marL="457200" lvl="0" indent="-412750" algn="l" rtl="0">
              <a:spcBef>
                <a:spcPts val="0"/>
              </a:spcBef>
              <a:spcAft>
                <a:spcPts val="0"/>
              </a:spcAft>
              <a:buClr>
                <a:srgbClr val="000000"/>
              </a:buClr>
              <a:buSzPts val="2900"/>
              <a:buAutoNum type="arabicPeriod"/>
            </a:pPr>
            <a:r>
              <a:rPr lang="en-US" sz="2900">
                <a:solidFill>
                  <a:srgbClr val="000000"/>
                </a:solidFill>
                <a:latin typeface="Arial"/>
                <a:ea typeface="Arial"/>
                <a:cs typeface="Arial"/>
                <a:sym typeface="Arial"/>
              </a:rPr>
              <a:t>Coordinator Contact &amp; Mentor Contact</a:t>
            </a:r>
            <a:endParaRPr sz="2900">
              <a:solidFill>
                <a:srgbClr val="000000"/>
              </a:solidFill>
              <a:latin typeface="Arial"/>
              <a:ea typeface="Arial"/>
              <a:cs typeface="Arial"/>
              <a:sym typeface="Arial"/>
            </a:endParaRPr>
          </a:p>
          <a:p>
            <a:pPr marL="0" lvl="0" indent="0" algn="l" rtl="0">
              <a:spcBef>
                <a:spcPts val="0"/>
              </a:spcBef>
              <a:spcAft>
                <a:spcPts val="0"/>
              </a:spcAft>
              <a:buNone/>
            </a:pPr>
            <a:endParaRPr sz="2900">
              <a:solidFill>
                <a:srgbClr val="000000"/>
              </a:solidFill>
              <a:latin typeface="Arial"/>
              <a:ea typeface="Arial"/>
              <a:cs typeface="Arial"/>
              <a:sym typeface="Arial"/>
            </a:endParaRPr>
          </a:p>
          <a:p>
            <a:pPr marL="0" lvl="0" indent="0" algn="l" rtl="0">
              <a:spcBef>
                <a:spcPts val="0"/>
              </a:spcBef>
              <a:spcAft>
                <a:spcPts val="0"/>
              </a:spcAft>
              <a:buNone/>
            </a:pPr>
            <a:endParaRPr sz="2800">
              <a:latin typeface="Arial"/>
              <a:ea typeface="Arial"/>
              <a:cs typeface="Arial"/>
              <a:sym typeface="Arial"/>
            </a:endParaRPr>
          </a:p>
        </p:txBody>
      </p:sp>
      <p:pic>
        <p:nvPicPr>
          <p:cNvPr id="340" name="Google Shape;340;p44"/>
          <p:cNvPicPr preferRelativeResize="0"/>
          <p:nvPr/>
        </p:nvPicPr>
        <p:blipFill>
          <a:blip r:embed="rId3">
            <a:alphaModFix/>
          </a:blip>
          <a:stretch>
            <a:fillRect/>
          </a:stretch>
        </p:blipFill>
        <p:spPr>
          <a:xfrm>
            <a:off x="8766200" y="5358550"/>
            <a:ext cx="2960950" cy="1319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5"/>
          <p:cNvSpPr txBox="1">
            <a:spLocks noGrp="1"/>
          </p:cNvSpPr>
          <p:nvPr>
            <p:ph type="title" idx="4294967295"/>
          </p:nvPr>
        </p:nvSpPr>
        <p:spPr>
          <a:xfrm>
            <a:off x="1484300" y="334850"/>
            <a:ext cx="10018800" cy="2441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t>Example Position Description in Next Slide as Reminder to include in activity somewhere if available. </a:t>
            </a:r>
            <a:endParaRPr b="1"/>
          </a:p>
        </p:txBody>
      </p:sp>
      <p:sp>
        <p:nvSpPr>
          <p:cNvPr id="347" name="Google Shape;347;p45"/>
          <p:cNvSpPr txBox="1">
            <a:spLocks noGrp="1"/>
          </p:cNvSpPr>
          <p:nvPr>
            <p:ph type="body" idx="4294967295"/>
          </p:nvPr>
        </p:nvSpPr>
        <p:spPr>
          <a:xfrm>
            <a:off x="1502250" y="2965075"/>
            <a:ext cx="10224900" cy="31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2800">
              <a:latin typeface="Arial"/>
              <a:ea typeface="Arial"/>
              <a:cs typeface="Arial"/>
              <a:sym typeface="Arial"/>
            </a:endParaRPr>
          </a:p>
        </p:txBody>
      </p:sp>
      <p:pic>
        <p:nvPicPr>
          <p:cNvPr id="348" name="Google Shape;348;p45"/>
          <p:cNvPicPr preferRelativeResize="0"/>
          <p:nvPr/>
        </p:nvPicPr>
        <p:blipFill>
          <a:blip r:embed="rId3">
            <a:alphaModFix/>
          </a:blip>
          <a:stretch>
            <a:fillRect/>
          </a:stretch>
        </p:blipFill>
        <p:spPr>
          <a:xfrm>
            <a:off x="8766200" y="5358550"/>
            <a:ext cx="2960950" cy="1319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46"/>
          <p:cNvPicPr preferRelativeResize="0"/>
          <p:nvPr/>
        </p:nvPicPr>
        <p:blipFill rotWithShape="1">
          <a:blip r:embed="rId3">
            <a:alphaModFix/>
          </a:blip>
          <a:srcRect/>
          <a:stretch/>
        </p:blipFill>
        <p:spPr>
          <a:xfrm>
            <a:off x="4831550" y="152400"/>
            <a:ext cx="6751000" cy="6553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47"/>
          <p:cNvPicPr preferRelativeResize="0"/>
          <p:nvPr/>
        </p:nvPicPr>
        <p:blipFill rotWithShape="1">
          <a:blip r:embed="rId3">
            <a:alphaModFix/>
          </a:blip>
          <a:srcRect/>
          <a:stretch/>
        </p:blipFill>
        <p:spPr>
          <a:xfrm>
            <a:off x="5093750" y="197775"/>
            <a:ext cx="6464390" cy="65229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8"/>
          <p:cNvSpPr txBox="1">
            <a:spLocks noGrp="1"/>
          </p:cNvSpPr>
          <p:nvPr>
            <p:ph type="title"/>
          </p:nvPr>
        </p:nvSpPr>
        <p:spPr>
          <a:xfrm>
            <a:off x="1493336" y="25527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i="1">
                <a:solidFill>
                  <a:srgbClr val="FF0000"/>
                </a:solidFill>
              </a:rPr>
              <a:t>End of Intern &amp; 6 week Curriculum </a:t>
            </a:r>
            <a:endParaRPr i="1">
              <a:solidFill>
                <a:srgbClr val="FF0000"/>
              </a:solidFill>
            </a:endParaRPr>
          </a:p>
          <a:p>
            <a:pPr marL="0" lvl="0" indent="0" algn="ctr" rtl="0">
              <a:spcBef>
                <a:spcPts val="0"/>
              </a:spcBef>
              <a:spcAft>
                <a:spcPts val="0"/>
              </a:spcAft>
              <a:buNone/>
            </a:pPr>
            <a:r>
              <a:rPr lang="en-US" i="1">
                <a:solidFill>
                  <a:srgbClr val="FF0000"/>
                </a:solidFill>
              </a:rPr>
              <a:t>Slide Show</a:t>
            </a:r>
            <a:endParaRPr i="1">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23"/>
          <p:cNvPicPr preferRelativeResize="0"/>
          <p:nvPr/>
        </p:nvPicPr>
        <p:blipFill rotWithShape="1">
          <a:blip r:embed="rId3">
            <a:alphaModFix/>
          </a:blip>
          <a:srcRect l="4214"/>
          <a:stretch/>
        </p:blipFill>
        <p:spPr>
          <a:xfrm>
            <a:off x="5162052" y="3272588"/>
            <a:ext cx="6105382" cy="3585411"/>
          </a:xfrm>
          <a:prstGeom prst="rect">
            <a:avLst/>
          </a:prstGeom>
          <a:noFill/>
          <a:ln>
            <a:noFill/>
          </a:ln>
        </p:spPr>
      </p:pic>
      <p:pic>
        <p:nvPicPr>
          <p:cNvPr id="164" name="Google Shape;164;p23"/>
          <p:cNvPicPr preferRelativeResize="0"/>
          <p:nvPr/>
        </p:nvPicPr>
        <p:blipFill rotWithShape="1">
          <a:blip r:embed="rId4">
            <a:alphaModFix/>
          </a:blip>
          <a:srcRect b="4879"/>
          <a:stretch/>
        </p:blipFill>
        <p:spPr>
          <a:xfrm>
            <a:off x="20" y="9"/>
            <a:ext cx="7279913" cy="3895335"/>
          </a:xfrm>
          <a:custGeom>
            <a:avLst/>
            <a:gdLst/>
            <a:ahLst/>
            <a:cxnLst/>
            <a:rect l="l" t="t" r="r" b="b"/>
            <a:pathLst>
              <a:path w="7279913" h="3895335" extrusionOk="0">
                <a:moveTo>
                  <a:pt x="0" y="0"/>
                </a:moveTo>
                <a:lnTo>
                  <a:pt x="7279913" y="0"/>
                </a:lnTo>
                <a:lnTo>
                  <a:pt x="7279913" y="3116976"/>
                </a:lnTo>
                <a:lnTo>
                  <a:pt x="5011287" y="3116976"/>
                </a:lnTo>
                <a:lnTo>
                  <a:pt x="5011287" y="3895335"/>
                </a:lnTo>
                <a:lnTo>
                  <a:pt x="0" y="3895335"/>
                </a:lnTo>
                <a:close/>
              </a:path>
            </a:pathLst>
          </a:custGeom>
          <a:noFill/>
          <a:ln>
            <a:noFill/>
          </a:ln>
        </p:spPr>
      </p:pic>
      <p:sp>
        <p:nvSpPr>
          <p:cNvPr id="165" name="Google Shape;165;p23"/>
          <p:cNvSpPr/>
          <p:nvPr/>
        </p:nvSpPr>
        <p:spPr>
          <a:xfrm>
            <a:off x="7458302" y="0"/>
            <a:ext cx="3809100" cy="3117000"/>
          </a:xfrm>
          <a:prstGeom prst="rect">
            <a:avLst/>
          </a:prstGeom>
          <a:solidFill>
            <a:schemeClr val="dk1">
              <a:alpha val="494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23"/>
          <p:cNvSpPr/>
          <p:nvPr/>
        </p:nvSpPr>
        <p:spPr>
          <a:xfrm>
            <a:off x="0" y="4069422"/>
            <a:ext cx="5001300" cy="2788500"/>
          </a:xfrm>
          <a:prstGeom prst="rect">
            <a:avLst/>
          </a:prstGeom>
          <a:solidFill>
            <a:srgbClr val="D0CECE">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23"/>
          <p:cNvSpPr/>
          <p:nvPr/>
        </p:nvSpPr>
        <p:spPr>
          <a:xfrm>
            <a:off x="11423904" y="0"/>
            <a:ext cx="768000" cy="6858000"/>
          </a:xfrm>
          <a:prstGeom prst="rect">
            <a:avLst/>
          </a:prstGeom>
          <a:solidFill>
            <a:srgbClr val="3A3C54">
              <a:alpha val="8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23"/>
          <p:cNvSpPr/>
          <p:nvPr/>
        </p:nvSpPr>
        <p:spPr>
          <a:xfrm>
            <a:off x="4275" y="4573500"/>
            <a:ext cx="5001300" cy="2094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3300">
                <a:latin typeface="Corbel"/>
                <a:ea typeface="Corbel"/>
                <a:cs typeface="Corbel"/>
                <a:sym typeface="Corbel"/>
              </a:rPr>
              <a:t>Professional Mentorship</a:t>
            </a:r>
            <a:endParaRPr sz="3300">
              <a:latin typeface="Corbel"/>
              <a:ea typeface="Corbel"/>
              <a:cs typeface="Corbel"/>
              <a:sym typeface="Corbel"/>
            </a:endParaRPr>
          </a:p>
          <a:p>
            <a:pPr marL="0" marR="0" lvl="0" indent="0" algn="ctr" rtl="0">
              <a:lnSpc>
                <a:spcPct val="100000"/>
              </a:lnSpc>
              <a:spcBef>
                <a:spcPts val="0"/>
              </a:spcBef>
              <a:spcAft>
                <a:spcPts val="0"/>
              </a:spcAft>
              <a:buClr>
                <a:srgbClr val="000000"/>
              </a:buClr>
              <a:buSzPts val="4000"/>
              <a:buFont typeface="Arial"/>
              <a:buNone/>
            </a:pPr>
            <a:r>
              <a:rPr lang="en-US" sz="3300">
                <a:latin typeface="Corbel"/>
                <a:ea typeface="Corbel"/>
                <a:cs typeface="Corbel"/>
                <a:sym typeface="Corbel"/>
              </a:rPr>
              <a:t>Caring Adults</a:t>
            </a:r>
            <a:endParaRPr sz="3300">
              <a:latin typeface="Corbel"/>
              <a:ea typeface="Corbel"/>
              <a:cs typeface="Corbel"/>
              <a:sym typeface="Corbel"/>
            </a:endParaRPr>
          </a:p>
          <a:p>
            <a:pPr marL="0" marR="0" lvl="0" indent="0" algn="ctr" rtl="0">
              <a:lnSpc>
                <a:spcPct val="100000"/>
              </a:lnSpc>
              <a:spcBef>
                <a:spcPts val="0"/>
              </a:spcBef>
              <a:spcAft>
                <a:spcPts val="0"/>
              </a:spcAft>
              <a:buClr>
                <a:srgbClr val="000000"/>
              </a:buClr>
              <a:buSzPts val="4000"/>
              <a:buFont typeface="Arial"/>
              <a:buNone/>
            </a:pPr>
            <a:r>
              <a:rPr lang="en-US" sz="3300">
                <a:latin typeface="Corbel"/>
                <a:ea typeface="Corbel"/>
                <a:cs typeface="Corbel"/>
                <a:sym typeface="Corbel"/>
              </a:rPr>
              <a:t>Career Exploration</a:t>
            </a:r>
            <a:endParaRPr sz="3300">
              <a:latin typeface="Corbel"/>
              <a:ea typeface="Corbel"/>
              <a:cs typeface="Corbel"/>
              <a:sym typeface="Corbel"/>
            </a:endParaRPr>
          </a:p>
          <a:p>
            <a:pPr marL="0" marR="0" lvl="0" indent="0" algn="ctr" rtl="0">
              <a:lnSpc>
                <a:spcPct val="100000"/>
              </a:lnSpc>
              <a:spcBef>
                <a:spcPts val="0"/>
              </a:spcBef>
              <a:spcAft>
                <a:spcPts val="0"/>
              </a:spcAft>
              <a:buClr>
                <a:srgbClr val="000000"/>
              </a:buClr>
              <a:buSzPts val="4000"/>
              <a:buFont typeface="Arial"/>
              <a:buNone/>
            </a:pPr>
            <a:endParaRPr sz="3300">
              <a:latin typeface="Corbel"/>
              <a:ea typeface="Corbel"/>
              <a:cs typeface="Corbel"/>
              <a:sym typeface="Corbel"/>
            </a:endParaRPr>
          </a:p>
        </p:txBody>
      </p:sp>
      <p:sp>
        <p:nvSpPr>
          <p:cNvPr id="169" name="Google Shape;169;p23"/>
          <p:cNvSpPr/>
          <p:nvPr/>
        </p:nvSpPr>
        <p:spPr>
          <a:xfrm>
            <a:off x="7733125" y="168650"/>
            <a:ext cx="3237600" cy="278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00"/>
              </a:spcBef>
              <a:spcAft>
                <a:spcPts val="0"/>
              </a:spcAft>
              <a:buNone/>
            </a:pPr>
            <a:r>
              <a:rPr lang="en-US" sz="4500" b="1">
                <a:solidFill>
                  <a:schemeClr val="lt1"/>
                </a:solidFill>
              </a:rPr>
              <a:t>Learning</a:t>
            </a:r>
            <a:endParaRPr sz="4500" b="1">
              <a:solidFill>
                <a:schemeClr val="lt1"/>
              </a:solidFill>
            </a:endParaRPr>
          </a:p>
          <a:p>
            <a:pPr marL="0" marR="0" lvl="0" indent="0" algn="ctr" rtl="0">
              <a:lnSpc>
                <a:spcPct val="100000"/>
              </a:lnSpc>
              <a:spcBef>
                <a:spcPts val="600"/>
              </a:spcBef>
              <a:spcAft>
                <a:spcPts val="0"/>
              </a:spcAft>
              <a:buNone/>
            </a:pPr>
            <a:r>
              <a:rPr lang="en-US" sz="4500" b="1">
                <a:solidFill>
                  <a:schemeClr val="lt1"/>
                </a:solidFill>
              </a:rPr>
              <a:t> by</a:t>
            </a:r>
            <a:endParaRPr sz="4500" b="1">
              <a:solidFill>
                <a:schemeClr val="lt1"/>
              </a:solidFill>
            </a:endParaRPr>
          </a:p>
          <a:p>
            <a:pPr marL="0" marR="0" lvl="0" indent="0" algn="ctr" rtl="0">
              <a:lnSpc>
                <a:spcPct val="100000"/>
              </a:lnSpc>
              <a:spcBef>
                <a:spcPts val="600"/>
              </a:spcBef>
              <a:spcAft>
                <a:spcPts val="0"/>
              </a:spcAft>
              <a:buNone/>
            </a:pPr>
            <a:r>
              <a:rPr lang="en-US" sz="4500" b="1">
                <a:solidFill>
                  <a:schemeClr val="lt1"/>
                </a:solidFill>
              </a:rPr>
              <a:t> Doing!</a:t>
            </a:r>
            <a:endParaRPr sz="4500" b="1">
              <a:solidFill>
                <a:schemeClr val="lt1"/>
              </a:solidFill>
            </a:endParaRPr>
          </a:p>
          <a:p>
            <a:pPr marL="0" marR="0" lvl="0" indent="0" algn="l" rtl="0">
              <a:lnSpc>
                <a:spcPct val="100000"/>
              </a:lnSpc>
              <a:spcBef>
                <a:spcPts val="600"/>
              </a:spcBef>
              <a:spcAft>
                <a:spcPts val="0"/>
              </a:spcAft>
              <a:buNone/>
            </a:pPr>
            <a:endParaRPr sz="2100">
              <a:solidFill>
                <a:schemeClr val="lt1"/>
              </a:solidFill>
            </a:endParaRPr>
          </a:p>
          <a:p>
            <a:pPr marL="45720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idx="4294967295"/>
          </p:nvPr>
        </p:nvSpPr>
        <p:spPr>
          <a:xfrm>
            <a:off x="1484300" y="334850"/>
            <a:ext cx="10018800" cy="120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t>Intern Summer Orientation</a:t>
            </a:r>
            <a:endParaRPr b="1"/>
          </a:p>
          <a:p>
            <a:pPr marL="0" lvl="0" indent="0" algn="ctr" rtl="0">
              <a:lnSpc>
                <a:spcPct val="100000"/>
              </a:lnSpc>
              <a:spcBef>
                <a:spcPts val="0"/>
              </a:spcBef>
              <a:spcAft>
                <a:spcPts val="0"/>
              </a:spcAft>
              <a:buSzPts val="4000"/>
              <a:buNone/>
            </a:pPr>
            <a:r>
              <a:rPr lang="en-US" b="1"/>
              <a:t>Day 1</a:t>
            </a:r>
            <a:endParaRPr b="1"/>
          </a:p>
        </p:txBody>
      </p:sp>
      <p:sp>
        <p:nvSpPr>
          <p:cNvPr id="176" name="Google Shape;176;p24"/>
          <p:cNvSpPr txBox="1">
            <a:spLocks noGrp="1"/>
          </p:cNvSpPr>
          <p:nvPr>
            <p:ph type="body" idx="4294967295"/>
          </p:nvPr>
        </p:nvSpPr>
        <p:spPr>
          <a:xfrm>
            <a:off x="1484300" y="1405575"/>
            <a:ext cx="9735300" cy="5150700"/>
          </a:xfrm>
          <a:prstGeom prst="rect">
            <a:avLst/>
          </a:prstGeom>
          <a:noFill/>
          <a:ln>
            <a:noFill/>
          </a:ln>
        </p:spPr>
        <p:txBody>
          <a:bodyPr spcFirstLastPara="1" wrap="square" lIns="91425" tIns="45700" rIns="91425" bIns="45700" anchor="ctr" anchorCtr="0">
            <a:noAutofit/>
          </a:bodyPr>
          <a:lstStyle/>
          <a:p>
            <a:pPr marL="457200" lvl="0" indent="-406400" algn="l" rtl="0">
              <a:lnSpc>
                <a:spcPct val="100000"/>
              </a:lnSpc>
              <a:spcBef>
                <a:spcPts val="480"/>
              </a:spcBef>
              <a:spcAft>
                <a:spcPts val="0"/>
              </a:spcAft>
              <a:buSzPts val="2800"/>
              <a:buAutoNum type="arabicPeriod"/>
            </a:pPr>
            <a:r>
              <a:rPr lang="en-US" sz="2800">
                <a:latin typeface="Arial"/>
                <a:ea typeface="Arial"/>
                <a:cs typeface="Arial"/>
                <a:sym typeface="Arial"/>
              </a:rPr>
              <a:t>IceBreaker &amp; Get to know you</a:t>
            </a:r>
            <a:endParaRPr sz="2800">
              <a:latin typeface="Arial"/>
              <a:ea typeface="Arial"/>
              <a:cs typeface="Arial"/>
              <a:sym typeface="Arial"/>
            </a:endParaRPr>
          </a:p>
          <a:p>
            <a:pPr marL="457200" lvl="0" indent="-406400" algn="l" rtl="0">
              <a:lnSpc>
                <a:spcPct val="100000"/>
              </a:lnSpc>
              <a:spcBef>
                <a:spcPts val="2200"/>
              </a:spcBef>
              <a:spcAft>
                <a:spcPts val="0"/>
              </a:spcAft>
              <a:buSzPts val="2800"/>
              <a:buAutoNum type="arabicPeriod"/>
            </a:pPr>
            <a:r>
              <a:rPr lang="en-US" sz="2800">
                <a:latin typeface="Arial"/>
                <a:ea typeface="Arial"/>
                <a:cs typeface="Arial"/>
                <a:sym typeface="Arial"/>
              </a:rPr>
              <a:t>Community building within cohort (Stereotypes of Work)</a:t>
            </a:r>
            <a:endParaRPr sz="2800">
              <a:latin typeface="Arial"/>
              <a:ea typeface="Arial"/>
              <a:cs typeface="Arial"/>
              <a:sym typeface="Arial"/>
            </a:endParaRPr>
          </a:p>
          <a:p>
            <a:pPr marL="457200" lvl="0" indent="-406400" algn="l" rtl="0">
              <a:lnSpc>
                <a:spcPct val="100000"/>
              </a:lnSpc>
              <a:spcBef>
                <a:spcPts val="2200"/>
              </a:spcBef>
              <a:spcAft>
                <a:spcPts val="0"/>
              </a:spcAft>
              <a:buSzPts val="2800"/>
              <a:buAutoNum type="arabicPeriod"/>
            </a:pPr>
            <a:r>
              <a:rPr lang="en-US" sz="2800">
                <a:latin typeface="Arial"/>
                <a:ea typeface="Arial"/>
                <a:cs typeface="Arial"/>
                <a:sym typeface="Arial"/>
              </a:rPr>
              <a:t>Boss your strengths</a:t>
            </a:r>
            <a:endParaRPr sz="2800">
              <a:latin typeface="Arial"/>
              <a:ea typeface="Arial"/>
              <a:cs typeface="Arial"/>
              <a:sym typeface="Arial"/>
            </a:endParaRPr>
          </a:p>
          <a:p>
            <a:pPr marL="457200" lvl="0" indent="-406400" algn="l" rtl="0">
              <a:lnSpc>
                <a:spcPct val="100000"/>
              </a:lnSpc>
              <a:spcBef>
                <a:spcPts val="2200"/>
              </a:spcBef>
              <a:spcAft>
                <a:spcPts val="0"/>
              </a:spcAft>
              <a:buSzPts val="2800"/>
              <a:buFont typeface="Arial"/>
              <a:buAutoNum type="arabicPeriod"/>
            </a:pPr>
            <a:r>
              <a:rPr lang="en-US" sz="2800">
                <a:latin typeface="Arial"/>
                <a:ea typeface="Arial"/>
                <a:cs typeface="Arial"/>
                <a:sym typeface="Arial"/>
              </a:rPr>
              <a:t>World of Work </a:t>
            </a:r>
            <a:endParaRPr sz="2800">
              <a:latin typeface="Arial"/>
              <a:ea typeface="Arial"/>
              <a:cs typeface="Arial"/>
              <a:sym typeface="Arial"/>
            </a:endParaRPr>
          </a:p>
          <a:p>
            <a:pPr marL="914400" lvl="1" indent="-406400" algn="l" rtl="0">
              <a:lnSpc>
                <a:spcPct val="100000"/>
              </a:lnSpc>
              <a:spcBef>
                <a:spcPts val="2200"/>
              </a:spcBef>
              <a:spcAft>
                <a:spcPts val="0"/>
              </a:spcAft>
              <a:buSzPts val="2800"/>
              <a:buFont typeface="Arial"/>
              <a:buChar char="•"/>
            </a:pPr>
            <a:r>
              <a:rPr lang="en-US" sz="2800">
                <a:latin typeface="Arial"/>
                <a:ea typeface="Arial"/>
                <a:cs typeface="Arial"/>
                <a:sym typeface="Arial"/>
              </a:rPr>
              <a:t>Dream Job&gt;&gt;Skills/Experience&gt;&gt;Position Descriptions</a:t>
            </a:r>
            <a:endParaRPr sz="2800">
              <a:latin typeface="Arial"/>
              <a:ea typeface="Arial"/>
              <a:cs typeface="Arial"/>
              <a:sym typeface="Arial"/>
            </a:endParaRPr>
          </a:p>
          <a:p>
            <a:pPr marL="457200" lvl="0" indent="-406400" algn="l" rtl="0">
              <a:lnSpc>
                <a:spcPct val="100000"/>
              </a:lnSpc>
              <a:spcBef>
                <a:spcPts val="2200"/>
              </a:spcBef>
              <a:spcAft>
                <a:spcPts val="2200"/>
              </a:spcAft>
              <a:buSzPts val="2800"/>
              <a:buFont typeface="Arial"/>
              <a:buAutoNum type="arabicPeriod"/>
            </a:pPr>
            <a:r>
              <a:rPr lang="en-US" sz="2800">
                <a:latin typeface="Arial"/>
                <a:ea typeface="Arial"/>
                <a:cs typeface="Arial"/>
                <a:sym typeface="Arial"/>
              </a:rPr>
              <a:t>Hopes &amp; Fears </a:t>
            </a:r>
            <a:endParaRPr sz="2800">
              <a:latin typeface="Arial"/>
              <a:ea typeface="Arial"/>
              <a:cs typeface="Arial"/>
              <a:sym typeface="Arial"/>
            </a:endParaRPr>
          </a:p>
        </p:txBody>
      </p:sp>
      <p:pic>
        <p:nvPicPr>
          <p:cNvPr id="177" name="Google Shape;177;p24"/>
          <p:cNvPicPr preferRelativeResize="0"/>
          <p:nvPr/>
        </p:nvPicPr>
        <p:blipFill>
          <a:blip r:embed="rId3">
            <a:alphaModFix/>
          </a:blip>
          <a:stretch>
            <a:fillRect/>
          </a:stretch>
        </p:blipFill>
        <p:spPr>
          <a:xfrm>
            <a:off x="8826676" y="5325025"/>
            <a:ext cx="2883200" cy="1360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5"/>
          <p:cNvPicPr preferRelativeResize="0"/>
          <p:nvPr/>
        </p:nvPicPr>
        <p:blipFill>
          <a:blip r:embed="rId3">
            <a:alphaModFix/>
          </a:blip>
          <a:stretch>
            <a:fillRect/>
          </a:stretch>
        </p:blipFill>
        <p:spPr>
          <a:xfrm>
            <a:off x="6753625" y="91975"/>
            <a:ext cx="5284838" cy="6553199"/>
          </a:xfrm>
          <a:prstGeom prst="rect">
            <a:avLst/>
          </a:prstGeom>
          <a:noFill/>
          <a:ln>
            <a:noFill/>
          </a:ln>
        </p:spPr>
      </p:pic>
      <p:sp>
        <p:nvSpPr>
          <p:cNvPr id="184" name="Google Shape;184;p25"/>
          <p:cNvSpPr txBox="1">
            <a:spLocks noGrp="1"/>
          </p:cNvSpPr>
          <p:nvPr>
            <p:ph type="body" idx="1"/>
          </p:nvPr>
        </p:nvSpPr>
        <p:spPr>
          <a:xfrm>
            <a:off x="1600450" y="1136475"/>
            <a:ext cx="4895100" cy="21567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2200">
                <a:solidFill>
                  <a:srgbClr val="0000FF"/>
                </a:solidFill>
                <a:latin typeface="Arial"/>
                <a:ea typeface="Arial"/>
                <a:cs typeface="Arial"/>
                <a:sym typeface="Arial"/>
              </a:rPr>
              <a:t>This is what you see about me:</a:t>
            </a:r>
            <a:endParaRPr sz="2200">
              <a:solidFill>
                <a:srgbClr val="0000FF"/>
              </a:solidFill>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Char char="●"/>
            </a:pPr>
            <a:r>
              <a:rPr lang="en-US" sz="1500">
                <a:latin typeface="Arial"/>
                <a:ea typeface="Arial"/>
                <a:cs typeface="Arial"/>
                <a:sym typeface="Arial"/>
              </a:rPr>
              <a:t>Coworkers/teachers describe me as... </a:t>
            </a:r>
            <a:endParaRPr sz="1500">
              <a:latin typeface="Arial"/>
              <a:ea typeface="Arial"/>
              <a:cs typeface="Arial"/>
              <a:sym typeface="Arial"/>
            </a:endParaRPr>
          </a:p>
          <a:p>
            <a:pPr marL="457200" lvl="0" indent="-323850" algn="l" rtl="0">
              <a:lnSpc>
                <a:spcPct val="115000"/>
              </a:lnSpc>
              <a:spcBef>
                <a:spcPts val="0"/>
              </a:spcBef>
              <a:spcAft>
                <a:spcPts val="0"/>
              </a:spcAft>
              <a:buClr>
                <a:schemeClr val="dk1"/>
              </a:buClr>
              <a:buSzPts val="1500"/>
              <a:buChar char="●"/>
            </a:pPr>
            <a:r>
              <a:rPr lang="en-US" sz="1500">
                <a:latin typeface="Arial"/>
                <a:ea typeface="Arial"/>
                <a:cs typeface="Arial"/>
                <a:sym typeface="Arial"/>
              </a:rPr>
              <a:t>Things I like to do are…</a:t>
            </a:r>
            <a:endParaRPr sz="1500">
              <a:latin typeface="Arial"/>
              <a:ea typeface="Arial"/>
              <a:cs typeface="Arial"/>
              <a:sym typeface="Arial"/>
            </a:endParaRPr>
          </a:p>
          <a:p>
            <a:pPr marL="457200" lvl="0" indent="-323850" algn="l" rtl="0">
              <a:lnSpc>
                <a:spcPct val="115000"/>
              </a:lnSpc>
              <a:spcBef>
                <a:spcPts val="0"/>
              </a:spcBef>
              <a:spcAft>
                <a:spcPts val="0"/>
              </a:spcAft>
              <a:buClr>
                <a:srgbClr val="000000"/>
              </a:buClr>
              <a:buSzPts val="1500"/>
              <a:buFont typeface="Arial"/>
              <a:buChar char="●"/>
            </a:pPr>
            <a:r>
              <a:rPr lang="en-US" sz="1500">
                <a:solidFill>
                  <a:srgbClr val="000000"/>
                </a:solidFill>
                <a:latin typeface="Arial"/>
                <a:ea typeface="Arial"/>
                <a:cs typeface="Arial"/>
                <a:sym typeface="Arial"/>
              </a:rPr>
              <a:t>Something I have accomplished is...</a:t>
            </a:r>
            <a:endParaRPr sz="15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400">
              <a:solidFill>
                <a:srgbClr val="0000FF"/>
              </a:solidFill>
              <a:latin typeface="Arial"/>
              <a:ea typeface="Arial"/>
              <a:cs typeface="Arial"/>
              <a:sym typeface="Arial"/>
            </a:endParaRPr>
          </a:p>
          <a:p>
            <a:pPr marL="457200" lvl="0" indent="0" algn="l" rtl="0">
              <a:lnSpc>
                <a:spcPct val="115000"/>
              </a:lnSpc>
              <a:spcBef>
                <a:spcPts val="0"/>
              </a:spcBef>
              <a:spcAft>
                <a:spcPts val="0"/>
              </a:spcAft>
              <a:buNone/>
            </a:pPr>
            <a:endParaRPr/>
          </a:p>
        </p:txBody>
      </p:sp>
      <p:sp>
        <p:nvSpPr>
          <p:cNvPr id="185" name="Google Shape;185;p25"/>
          <p:cNvSpPr txBox="1">
            <a:spLocks noGrp="1"/>
          </p:cNvSpPr>
          <p:nvPr>
            <p:ph type="body" idx="2"/>
          </p:nvPr>
        </p:nvSpPr>
        <p:spPr>
          <a:xfrm>
            <a:off x="1600442" y="2931375"/>
            <a:ext cx="4895100" cy="31242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2200">
                <a:solidFill>
                  <a:srgbClr val="0000FF"/>
                </a:solidFill>
                <a:latin typeface="Arial"/>
                <a:ea typeface="Arial"/>
                <a:cs typeface="Arial"/>
                <a:sym typeface="Arial"/>
              </a:rPr>
              <a:t>BUT if you really knew me….: </a:t>
            </a:r>
            <a:endParaRPr sz="2200">
              <a:solidFill>
                <a:srgbClr val="0000FF"/>
              </a:solidFill>
              <a:latin typeface="Arial"/>
              <a:ea typeface="Arial"/>
              <a:cs typeface="Arial"/>
              <a:sym typeface="Arial"/>
            </a:endParaRPr>
          </a:p>
          <a:p>
            <a:pPr marL="457200" lvl="0" indent="-336550" algn="l" rtl="0">
              <a:lnSpc>
                <a:spcPct val="115000"/>
              </a:lnSpc>
              <a:spcBef>
                <a:spcPts val="0"/>
              </a:spcBef>
              <a:spcAft>
                <a:spcPts val="0"/>
              </a:spcAft>
              <a:buClr>
                <a:schemeClr val="dk1"/>
              </a:buClr>
              <a:buSzPts val="1700"/>
              <a:buChar char="●"/>
            </a:pPr>
            <a:r>
              <a:rPr lang="en-US" sz="1700">
                <a:latin typeface="Arial"/>
                <a:ea typeface="Arial"/>
                <a:cs typeface="Arial"/>
                <a:sym typeface="Arial"/>
              </a:rPr>
              <a:t>I am proud of… </a:t>
            </a:r>
            <a:endParaRPr sz="1700">
              <a:latin typeface="Arial"/>
              <a:ea typeface="Arial"/>
              <a:cs typeface="Arial"/>
              <a:sym typeface="Arial"/>
            </a:endParaRPr>
          </a:p>
          <a:p>
            <a:pPr marL="457200" lvl="0" indent="-336550" algn="l" rtl="0">
              <a:lnSpc>
                <a:spcPct val="115000"/>
              </a:lnSpc>
              <a:spcBef>
                <a:spcPts val="0"/>
              </a:spcBef>
              <a:spcAft>
                <a:spcPts val="0"/>
              </a:spcAft>
              <a:buClr>
                <a:schemeClr val="dk1"/>
              </a:buClr>
              <a:buSzPts val="1700"/>
              <a:buChar char="●"/>
            </a:pPr>
            <a:r>
              <a:rPr lang="en-US" sz="1700">
                <a:latin typeface="Arial"/>
                <a:ea typeface="Arial"/>
                <a:cs typeface="Arial"/>
                <a:sym typeface="Arial"/>
              </a:rPr>
              <a:t>My inner strengths are…</a:t>
            </a:r>
            <a:endParaRPr sz="1700">
              <a:latin typeface="Arial"/>
              <a:ea typeface="Arial"/>
              <a:cs typeface="Arial"/>
              <a:sym typeface="Arial"/>
            </a:endParaRPr>
          </a:p>
          <a:p>
            <a:pPr marL="457200" lvl="0" indent="-336550" algn="l" rtl="0">
              <a:lnSpc>
                <a:spcPct val="115000"/>
              </a:lnSpc>
              <a:spcBef>
                <a:spcPts val="0"/>
              </a:spcBef>
              <a:spcAft>
                <a:spcPts val="0"/>
              </a:spcAft>
              <a:buClr>
                <a:schemeClr val="dk1"/>
              </a:buClr>
              <a:buSzPts val="1700"/>
              <a:buChar char="●"/>
            </a:pPr>
            <a:r>
              <a:rPr lang="en-US" sz="1700">
                <a:latin typeface="Arial"/>
                <a:ea typeface="Arial"/>
                <a:cs typeface="Arial"/>
                <a:sym typeface="Arial"/>
              </a:rPr>
              <a:t>I am most passionate about….</a:t>
            </a:r>
            <a:endParaRPr sz="1700">
              <a:latin typeface="Arial"/>
              <a:ea typeface="Arial"/>
              <a:cs typeface="Arial"/>
              <a:sym typeface="Arial"/>
            </a:endParaRPr>
          </a:p>
          <a:p>
            <a:pPr marL="457200" lvl="0" indent="-336550" algn="l" rtl="0">
              <a:lnSpc>
                <a:spcPct val="115000"/>
              </a:lnSpc>
              <a:spcBef>
                <a:spcPts val="0"/>
              </a:spcBef>
              <a:spcAft>
                <a:spcPts val="0"/>
              </a:spcAft>
              <a:buClr>
                <a:schemeClr val="dk1"/>
              </a:buClr>
              <a:buSzPts val="1700"/>
              <a:buChar char="●"/>
            </a:pPr>
            <a:r>
              <a:rPr lang="en-US" sz="1700">
                <a:latin typeface="Arial"/>
                <a:ea typeface="Arial"/>
                <a:cs typeface="Arial"/>
                <a:sym typeface="Arial"/>
              </a:rPr>
              <a:t>What I love most about school/work is… </a:t>
            </a:r>
            <a:endParaRPr sz="1700">
              <a:latin typeface="Arial"/>
              <a:ea typeface="Arial"/>
              <a:cs typeface="Arial"/>
              <a:sym typeface="Arial"/>
            </a:endParaRPr>
          </a:p>
          <a:p>
            <a:pPr marL="457200" lvl="0" indent="-336550" algn="l" rtl="0">
              <a:lnSpc>
                <a:spcPct val="115000"/>
              </a:lnSpc>
              <a:spcBef>
                <a:spcPts val="0"/>
              </a:spcBef>
              <a:spcAft>
                <a:spcPts val="0"/>
              </a:spcAft>
              <a:buClr>
                <a:schemeClr val="dk1"/>
              </a:buClr>
              <a:buSzPts val="1700"/>
              <a:buChar char="●"/>
            </a:pPr>
            <a:r>
              <a:rPr lang="en-US" sz="1700">
                <a:latin typeface="Arial"/>
                <a:ea typeface="Arial"/>
                <a:cs typeface="Arial"/>
                <a:sym typeface="Arial"/>
              </a:rPr>
              <a:t>My biggest dream is... </a:t>
            </a:r>
            <a:endParaRPr sz="1700">
              <a:latin typeface="Arial"/>
              <a:ea typeface="Arial"/>
              <a:cs typeface="Arial"/>
              <a:sym typeface="Arial"/>
            </a:endParaRPr>
          </a:p>
          <a:p>
            <a:pPr marL="457200" lvl="0" indent="-336550" algn="l" rtl="0">
              <a:lnSpc>
                <a:spcPct val="115000"/>
              </a:lnSpc>
              <a:spcBef>
                <a:spcPts val="0"/>
              </a:spcBef>
              <a:spcAft>
                <a:spcPts val="0"/>
              </a:spcAft>
              <a:buClr>
                <a:schemeClr val="dk1"/>
              </a:buClr>
              <a:buSzPts val="1700"/>
              <a:buChar char="●"/>
            </a:pPr>
            <a:r>
              <a:rPr lang="en-US" sz="1700">
                <a:latin typeface="Arial"/>
                <a:ea typeface="Arial"/>
                <a:cs typeface="Arial"/>
                <a:sym typeface="Arial"/>
              </a:rPr>
              <a:t>The person I feel closest to is … </a:t>
            </a:r>
            <a:endParaRPr sz="1700">
              <a:latin typeface="Arial"/>
              <a:ea typeface="Arial"/>
              <a:cs typeface="Arial"/>
              <a:sym typeface="Arial"/>
            </a:endParaRPr>
          </a:p>
          <a:p>
            <a:pPr marL="457200" lvl="0" indent="-336550" algn="l" rtl="0">
              <a:lnSpc>
                <a:spcPct val="115000"/>
              </a:lnSpc>
              <a:spcBef>
                <a:spcPts val="0"/>
              </a:spcBef>
              <a:spcAft>
                <a:spcPts val="0"/>
              </a:spcAft>
              <a:buClr>
                <a:schemeClr val="dk1"/>
              </a:buClr>
              <a:buSzPts val="1700"/>
              <a:buChar char="●"/>
            </a:pPr>
            <a:r>
              <a:rPr lang="en-US" sz="1700">
                <a:latin typeface="Arial"/>
                <a:ea typeface="Arial"/>
                <a:cs typeface="Arial"/>
                <a:sym typeface="Arial"/>
              </a:rPr>
              <a:t>The most fun thing about me is…</a:t>
            </a:r>
            <a:endParaRPr sz="2400"/>
          </a:p>
        </p:txBody>
      </p:sp>
      <p:sp>
        <p:nvSpPr>
          <p:cNvPr id="186" name="Google Shape;186;p25"/>
          <p:cNvSpPr txBox="1"/>
          <p:nvPr/>
        </p:nvSpPr>
        <p:spPr>
          <a:xfrm>
            <a:off x="1805150" y="377650"/>
            <a:ext cx="4350300" cy="70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a:latin typeface="Corbel"/>
                <a:ea typeface="Corbel"/>
                <a:cs typeface="Corbel"/>
                <a:sym typeface="Corbel"/>
              </a:rPr>
              <a:t>Iceberg Icebreaker</a:t>
            </a:r>
            <a:endParaRPr sz="4000" b="1">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BOSS Your STRENGTHS*</a:t>
            </a:r>
            <a:endParaRPr b="1"/>
          </a:p>
        </p:txBody>
      </p:sp>
      <p:sp>
        <p:nvSpPr>
          <p:cNvPr id="193" name="Google Shape;193;p26"/>
          <p:cNvSpPr txBox="1">
            <a:spLocks noGrp="1"/>
          </p:cNvSpPr>
          <p:nvPr>
            <p:ph type="body" idx="1"/>
          </p:nvPr>
        </p:nvSpPr>
        <p:spPr>
          <a:xfrm>
            <a:off x="1264700" y="2160250"/>
            <a:ext cx="10018800" cy="31242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480"/>
              </a:spcBef>
              <a:spcAft>
                <a:spcPts val="0"/>
              </a:spcAft>
              <a:buNone/>
            </a:pPr>
            <a:r>
              <a:rPr lang="en-US" sz="2800">
                <a:latin typeface="Arial"/>
                <a:ea typeface="Arial"/>
                <a:cs typeface="Arial"/>
                <a:sym typeface="Arial"/>
              </a:rPr>
              <a:t>Guide yourself to explore &amp; unlock power skills and potential</a:t>
            </a:r>
            <a:endParaRPr sz="2800">
              <a:latin typeface="Arial"/>
              <a:ea typeface="Arial"/>
              <a:cs typeface="Arial"/>
              <a:sym typeface="Arial"/>
            </a:endParaRPr>
          </a:p>
          <a:p>
            <a:pPr marL="0" marR="0" lvl="0" indent="0" algn="ctr" rtl="0">
              <a:lnSpc>
                <a:spcPct val="100000"/>
              </a:lnSpc>
              <a:spcBef>
                <a:spcPts val="480"/>
              </a:spcBef>
              <a:spcAft>
                <a:spcPts val="0"/>
              </a:spcAft>
              <a:buNone/>
            </a:pPr>
            <a:endParaRPr sz="2800">
              <a:latin typeface="Arial"/>
              <a:ea typeface="Arial"/>
              <a:cs typeface="Arial"/>
              <a:sym typeface="Arial"/>
            </a:endParaRPr>
          </a:p>
          <a:p>
            <a:pPr marL="0" marR="0" lvl="0" indent="0" algn="ctr" rtl="0">
              <a:lnSpc>
                <a:spcPct val="100000"/>
              </a:lnSpc>
              <a:spcBef>
                <a:spcPts val="480"/>
              </a:spcBef>
              <a:spcAft>
                <a:spcPts val="0"/>
              </a:spcAft>
              <a:buNone/>
            </a:pPr>
            <a:r>
              <a:rPr lang="en-US" sz="2800">
                <a:latin typeface="Arial"/>
                <a:ea typeface="Arial"/>
                <a:cs typeface="Arial"/>
                <a:sym typeface="Arial"/>
              </a:rPr>
              <a:t>Be an agent in your own skill development rather than just listening to lectures on work readiness.</a:t>
            </a:r>
            <a:endParaRPr sz="2800">
              <a:latin typeface="Arial"/>
              <a:ea typeface="Arial"/>
              <a:cs typeface="Arial"/>
              <a:sym typeface="Arial"/>
            </a:endParaRPr>
          </a:p>
          <a:p>
            <a:pPr marL="0" marR="0" lvl="0" indent="0" algn="ctr" rtl="0">
              <a:lnSpc>
                <a:spcPct val="100000"/>
              </a:lnSpc>
              <a:spcBef>
                <a:spcPts val="480"/>
              </a:spcBef>
              <a:spcAft>
                <a:spcPts val="0"/>
              </a:spcAft>
              <a:buNone/>
            </a:pPr>
            <a:endParaRPr sz="2800">
              <a:latin typeface="Arial"/>
              <a:ea typeface="Arial"/>
              <a:cs typeface="Arial"/>
              <a:sym typeface="Arial"/>
            </a:endParaRPr>
          </a:p>
          <a:p>
            <a:pPr marL="0" marR="0" lvl="0" indent="0" algn="ctr" rtl="0">
              <a:lnSpc>
                <a:spcPct val="100000"/>
              </a:lnSpc>
              <a:spcBef>
                <a:spcPts val="480"/>
              </a:spcBef>
              <a:spcAft>
                <a:spcPts val="0"/>
              </a:spcAft>
              <a:buNone/>
            </a:pPr>
            <a:r>
              <a:rPr lang="en-US" sz="2800">
                <a:latin typeface="Arial"/>
                <a:ea typeface="Arial"/>
                <a:cs typeface="Arial"/>
                <a:sym typeface="Arial"/>
              </a:rPr>
              <a:t>Youth empowerment through the work experience.</a:t>
            </a:r>
            <a:endParaRPr sz="2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World of Work: Checking Assumptions*</a:t>
            </a:r>
            <a:endParaRPr b="1"/>
          </a:p>
        </p:txBody>
      </p:sp>
      <p:sp>
        <p:nvSpPr>
          <p:cNvPr id="200" name="Google Shape;200;p27"/>
          <p:cNvSpPr txBox="1">
            <a:spLocks noGrp="1"/>
          </p:cNvSpPr>
          <p:nvPr>
            <p:ph type="body" idx="1"/>
          </p:nvPr>
        </p:nvSpPr>
        <p:spPr>
          <a:xfrm>
            <a:off x="1264700" y="2160250"/>
            <a:ext cx="10018800" cy="31242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480"/>
              </a:spcBef>
              <a:spcAft>
                <a:spcPts val="0"/>
              </a:spcAft>
              <a:buNone/>
            </a:pPr>
            <a:r>
              <a:rPr lang="en-US" sz="2800">
                <a:latin typeface="Arial"/>
                <a:ea typeface="Arial"/>
                <a:cs typeface="Arial"/>
                <a:sym typeface="Arial"/>
              </a:rPr>
              <a:t>Dream Job</a:t>
            </a:r>
            <a:endParaRPr sz="2800">
              <a:latin typeface="Arial"/>
              <a:ea typeface="Arial"/>
              <a:cs typeface="Arial"/>
              <a:sym typeface="Arial"/>
            </a:endParaRPr>
          </a:p>
          <a:p>
            <a:pPr marL="0" marR="0" lvl="0" indent="0" algn="ctr" rtl="0">
              <a:lnSpc>
                <a:spcPct val="100000"/>
              </a:lnSpc>
              <a:spcBef>
                <a:spcPts val="480"/>
              </a:spcBef>
              <a:spcAft>
                <a:spcPts val="0"/>
              </a:spcAft>
              <a:buNone/>
            </a:pPr>
            <a:endParaRPr sz="2800">
              <a:latin typeface="Arial"/>
              <a:ea typeface="Arial"/>
              <a:cs typeface="Arial"/>
              <a:sym typeface="Arial"/>
            </a:endParaRPr>
          </a:p>
          <a:p>
            <a:pPr marL="0" marR="0" lvl="0" indent="0" algn="ctr" rtl="0">
              <a:lnSpc>
                <a:spcPct val="100000"/>
              </a:lnSpc>
              <a:spcBef>
                <a:spcPts val="480"/>
              </a:spcBef>
              <a:spcAft>
                <a:spcPts val="0"/>
              </a:spcAft>
              <a:buNone/>
            </a:pPr>
            <a:r>
              <a:rPr lang="en-US" sz="2800">
                <a:latin typeface="Arial"/>
                <a:ea typeface="Arial"/>
                <a:cs typeface="Arial"/>
                <a:sym typeface="Arial"/>
              </a:rPr>
              <a:t>KSA Knowledge, Skills, Attributes</a:t>
            </a:r>
            <a:endParaRPr sz="2800">
              <a:latin typeface="Arial"/>
              <a:ea typeface="Arial"/>
              <a:cs typeface="Arial"/>
              <a:sym typeface="Arial"/>
            </a:endParaRPr>
          </a:p>
          <a:p>
            <a:pPr marL="0" marR="0" lvl="0" indent="0" algn="ctr" rtl="0">
              <a:lnSpc>
                <a:spcPct val="100000"/>
              </a:lnSpc>
              <a:spcBef>
                <a:spcPts val="480"/>
              </a:spcBef>
              <a:spcAft>
                <a:spcPts val="0"/>
              </a:spcAft>
              <a:buNone/>
            </a:pPr>
            <a:endParaRPr sz="2800">
              <a:latin typeface="Arial"/>
              <a:ea typeface="Arial"/>
              <a:cs typeface="Arial"/>
              <a:sym typeface="Arial"/>
            </a:endParaRPr>
          </a:p>
          <a:p>
            <a:pPr marL="0" marR="0" lvl="0" indent="0" algn="ctr" rtl="0">
              <a:lnSpc>
                <a:spcPct val="100000"/>
              </a:lnSpc>
              <a:spcBef>
                <a:spcPts val="480"/>
              </a:spcBef>
              <a:spcAft>
                <a:spcPts val="0"/>
              </a:spcAft>
              <a:buNone/>
            </a:pPr>
            <a:r>
              <a:rPr lang="en-US" sz="2800">
                <a:latin typeface="Arial"/>
                <a:ea typeface="Arial"/>
                <a:cs typeface="Arial"/>
                <a:sym typeface="Arial"/>
              </a:rPr>
              <a:t>YOUR Position Description: Fits &amp; Questions?</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idx="4294967295"/>
          </p:nvPr>
        </p:nvSpPr>
        <p:spPr>
          <a:xfrm>
            <a:off x="1484300" y="334850"/>
            <a:ext cx="10018800" cy="120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b="1"/>
              <a:t>Intern Summer Orientation</a:t>
            </a:r>
            <a:endParaRPr b="1"/>
          </a:p>
          <a:p>
            <a:pPr marL="0" lvl="0" indent="0" algn="ctr" rtl="0">
              <a:lnSpc>
                <a:spcPct val="100000"/>
              </a:lnSpc>
              <a:spcBef>
                <a:spcPts val="0"/>
              </a:spcBef>
              <a:spcAft>
                <a:spcPts val="0"/>
              </a:spcAft>
              <a:buSzPts val="4000"/>
              <a:buNone/>
            </a:pPr>
            <a:r>
              <a:rPr lang="en-US" b="1"/>
              <a:t>Day 2</a:t>
            </a:r>
            <a:endParaRPr b="1"/>
          </a:p>
        </p:txBody>
      </p:sp>
      <p:sp>
        <p:nvSpPr>
          <p:cNvPr id="207" name="Google Shape;207;p28"/>
          <p:cNvSpPr txBox="1">
            <a:spLocks noGrp="1"/>
          </p:cNvSpPr>
          <p:nvPr>
            <p:ph type="body" idx="4294967295"/>
          </p:nvPr>
        </p:nvSpPr>
        <p:spPr>
          <a:xfrm>
            <a:off x="1484300" y="1405575"/>
            <a:ext cx="9735300" cy="5150700"/>
          </a:xfrm>
          <a:prstGeom prst="rect">
            <a:avLst/>
          </a:prstGeom>
          <a:noFill/>
          <a:ln>
            <a:noFill/>
          </a:ln>
        </p:spPr>
        <p:txBody>
          <a:bodyPr spcFirstLastPara="1" wrap="square" lIns="91425" tIns="45700" rIns="91425" bIns="45700" anchor="ctr" anchorCtr="0">
            <a:noAutofit/>
          </a:bodyPr>
          <a:lstStyle/>
          <a:p>
            <a:pPr marL="457200" lvl="0" indent="-406400" algn="l" rtl="0">
              <a:lnSpc>
                <a:spcPct val="100000"/>
              </a:lnSpc>
              <a:spcBef>
                <a:spcPts val="480"/>
              </a:spcBef>
              <a:spcAft>
                <a:spcPts val="0"/>
              </a:spcAft>
              <a:buSzPts val="2800"/>
              <a:buAutoNum type="arabicPeriod"/>
            </a:pPr>
            <a:r>
              <a:rPr lang="en-US" sz="2800">
                <a:latin typeface="Arial"/>
                <a:ea typeface="Arial"/>
                <a:cs typeface="Arial"/>
                <a:sym typeface="Arial"/>
              </a:rPr>
              <a:t>Empathy Map</a:t>
            </a:r>
            <a:endParaRPr sz="2800">
              <a:latin typeface="Arial"/>
              <a:ea typeface="Arial"/>
              <a:cs typeface="Arial"/>
              <a:sym typeface="Arial"/>
            </a:endParaRPr>
          </a:p>
          <a:p>
            <a:pPr marL="457200" lvl="0" indent="-406400" algn="l" rtl="0">
              <a:spcBef>
                <a:spcPts val="2200"/>
              </a:spcBef>
              <a:spcAft>
                <a:spcPts val="0"/>
              </a:spcAft>
              <a:buSzPts val="2800"/>
              <a:buAutoNum type="arabicPeriod"/>
            </a:pPr>
            <a:r>
              <a:rPr lang="en-US" sz="2800">
                <a:latin typeface="Arial"/>
                <a:ea typeface="Arial"/>
                <a:cs typeface="Arial"/>
                <a:sym typeface="Arial"/>
              </a:rPr>
              <a:t>First Day Readiness: </a:t>
            </a:r>
            <a:endParaRPr sz="2800">
              <a:latin typeface="Arial"/>
              <a:ea typeface="Arial"/>
              <a:cs typeface="Arial"/>
              <a:sym typeface="Arial"/>
            </a:endParaRPr>
          </a:p>
          <a:p>
            <a:pPr marL="914400" lvl="1" indent="-406400" algn="l" rtl="0">
              <a:spcBef>
                <a:spcPts val="2200"/>
              </a:spcBef>
              <a:spcAft>
                <a:spcPts val="0"/>
              </a:spcAft>
              <a:buSzPts val="2800"/>
              <a:buChar char="•"/>
            </a:pPr>
            <a:r>
              <a:rPr lang="en-US" sz="2800">
                <a:latin typeface="Arial"/>
                <a:ea typeface="Arial"/>
                <a:cs typeface="Arial"/>
                <a:sym typeface="Arial"/>
              </a:rPr>
              <a:t>Greetings &amp; Intros, Small Talk, Active listening, Notes</a:t>
            </a:r>
            <a:endParaRPr sz="2800">
              <a:latin typeface="Arial"/>
              <a:ea typeface="Arial"/>
              <a:cs typeface="Arial"/>
              <a:sym typeface="Arial"/>
            </a:endParaRPr>
          </a:p>
          <a:p>
            <a:pPr marL="457200" lvl="0" indent="-406400" algn="l" rtl="0">
              <a:lnSpc>
                <a:spcPct val="100000"/>
              </a:lnSpc>
              <a:spcBef>
                <a:spcPts val="2200"/>
              </a:spcBef>
              <a:spcAft>
                <a:spcPts val="0"/>
              </a:spcAft>
              <a:buSzPts val="2800"/>
              <a:buAutoNum type="arabicPeriod"/>
            </a:pPr>
            <a:r>
              <a:rPr lang="en-US" sz="2800">
                <a:latin typeface="Arial"/>
                <a:ea typeface="Arial"/>
                <a:cs typeface="Arial"/>
                <a:sym typeface="Arial"/>
              </a:rPr>
              <a:t>Self care and stress management </a:t>
            </a:r>
            <a:endParaRPr sz="2800">
              <a:latin typeface="Arial"/>
              <a:ea typeface="Arial"/>
              <a:cs typeface="Arial"/>
              <a:sym typeface="Arial"/>
            </a:endParaRPr>
          </a:p>
          <a:p>
            <a:pPr marL="457200" lvl="0" indent="-406400" algn="l" rtl="0">
              <a:lnSpc>
                <a:spcPct val="100000"/>
              </a:lnSpc>
              <a:spcBef>
                <a:spcPts val="2200"/>
              </a:spcBef>
              <a:spcAft>
                <a:spcPts val="0"/>
              </a:spcAft>
              <a:buSzPts val="2800"/>
              <a:buAutoNum type="arabicPeriod"/>
            </a:pPr>
            <a:r>
              <a:rPr lang="en-US" sz="2800">
                <a:latin typeface="Arial"/>
                <a:ea typeface="Arial"/>
                <a:cs typeface="Arial"/>
                <a:sym typeface="Arial"/>
              </a:rPr>
              <a:t>Problem solving</a:t>
            </a:r>
            <a:endParaRPr sz="2800">
              <a:latin typeface="Arial"/>
              <a:ea typeface="Arial"/>
              <a:cs typeface="Arial"/>
              <a:sym typeface="Arial"/>
            </a:endParaRPr>
          </a:p>
          <a:p>
            <a:pPr marL="457200" lvl="0" indent="-406400" algn="l" rtl="0">
              <a:lnSpc>
                <a:spcPct val="100000"/>
              </a:lnSpc>
              <a:spcBef>
                <a:spcPts val="2200"/>
              </a:spcBef>
              <a:spcAft>
                <a:spcPts val="0"/>
              </a:spcAft>
              <a:buSzPts val="2800"/>
              <a:buFont typeface="Arial"/>
              <a:buAutoNum type="arabicPeriod"/>
            </a:pPr>
            <a:r>
              <a:rPr lang="en-US" sz="2800">
                <a:latin typeface="Arial"/>
                <a:ea typeface="Arial"/>
                <a:cs typeface="Arial"/>
                <a:sym typeface="Arial"/>
              </a:rPr>
              <a:t>Appropriate professional boundaries</a:t>
            </a:r>
            <a:endParaRPr sz="2800">
              <a:latin typeface="Arial"/>
              <a:ea typeface="Arial"/>
              <a:cs typeface="Arial"/>
              <a:sym typeface="Arial"/>
            </a:endParaRPr>
          </a:p>
          <a:p>
            <a:pPr marL="457200" lvl="0" indent="-406400" algn="l" rtl="0">
              <a:lnSpc>
                <a:spcPct val="100000"/>
              </a:lnSpc>
              <a:spcBef>
                <a:spcPts val="2200"/>
              </a:spcBef>
              <a:spcAft>
                <a:spcPts val="2200"/>
              </a:spcAft>
              <a:buSzPts val="2800"/>
              <a:buFont typeface="Arial"/>
              <a:buAutoNum type="arabicPeriod"/>
            </a:pPr>
            <a:r>
              <a:rPr lang="en-US" sz="2800">
                <a:latin typeface="Arial"/>
                <a:ea typeface="Arial"/>
                <a:cs typeface="Arial"/>
                <a:sym typeface="Arial"/>
              </a:rPr>
              <a:t>Staying Safe, Reaching Out</a:t>
            </a:r>
            <a:endParaRPr sz="2800">
              <a:latin typeface="Arial"/>
              <a:ea typeface="Arial"/>
              <a:cs typeface="Arial"/>
              <a:sym typeface="Arial"/>
            </a:endParaRPr>
          </a:p>
        </p:txBody>
      </p:sp>
      <p:pic>
        <p:nvPicPr>
          <p:cNvPr id="208" name="Google Shape;208;p28"/>
          <p:cNvPicPr preferRelativeResize="0"/>
          <p:nvPr/>
        </p:nvPicPr>
        <p:blipFill>
          <a:blip r:embed="rId3">
            <a:alphaModFix/>
          </a:blip>
          <a:stretch>
            <a:fillRect/>
          </a:stretch>
        </p:blipFill>
        <p:spPr>
          <a:xfrm>
            <a:off x="8826676" y="5325025"/>
            <a:ext cx="2883200" cy="136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9"/>
          <p:cNvPicPr preferRelativeResize="0"/>
          <p:nvPr/>
        </p:nvPicPr>
        <p:blipFill>
          <a:blip r:embed="rId3">
            <a:alphaModFix/>
          </a:blip>
          <a:stretch>
            <a:fillRect/>
          </a:stretch>
        </p:blipFill>
        <p:spPr>
          <a:xfrm>
            <a:off x="8766875" y="5407900"/>
            <a:ext cx="3144250" cy="1277800"/>
          </a:xfrm>
          <a:prstGeom prst="rect">
            <a:avLst/>
          </a:prstGeom>
          <a:noFill/>
          <a:ln>
            <a:noFill/>
          </a:ln>
        </p:spPr>
      </p:pic>
      <p:sp>
        <p:nvSpPr>
          <p:cNvPr id="215" name="Google Shape;215;p29"/>
          <p:cNvSpPr txBox="1"/>
          <p:nvPr/>
        </p:nvSpPr>
        <p:spPr>
          <a:xfrm>
            <a:off x="9612450" y="196500"/>
            <a:ext cx="2298600" cy="48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latin typeface="Corbel"/>
                <a:ea typeface="Corbel"/>
                <a:cs typeface="Corbel"/>
                <a:sym typeface="Corbel"/>
              </a:rPr>
              <a:t>Imagine your first day at your internship. </a:t>
            </a:r>
            <a:endParaRPr sz="2800" b="1">
              <a:latin typeface="Corbel"/>
              <a:ea typeface="Corbel"/>
              <a:cs typeface="Corbel"/>
              <a:sym typeface="Corbel"/>
            </a:endParaRPr>
          </a:p>
          <a:p>
            <a:pPr marL="0" lvl="0" indent="0" algn="l" rtl="0">
              <a:spcBef>
                <a:spcPts val="0"/>
              </a:spcBef>
              <a:spcAft>
                <a:spcPts val="0"/>
              </a:spcAft>
              <a:buNone/>
            </a:pPr>
            <a:endParaRPr sz="2800" b="1">
              <a:latin typeface="Corbel"/>
              <a:ea typeface="Corbel"/>
              <a:cs typeface="Corbel"/>
              <a:sym typeface="Corbel"/>
            </a:endParaRPr>
          </a:p>
          <a:p>
            <a:pPr marL="0" lvl="0" indent="0" algn="l" rtl="0">
              <a:spcBef>
                <a:spcPts val="0"/>
              </a:spcBef>
              <a:spcAft>
                <a:spcPts val="0"/>
              </a:spcAft>
              <a:buNone/>
            </a:pPr>
            <a:r>
              <a:rPr lang="en-US" sz="2800" b="1">
                <a:latin typeface="Corbel"/>
                <a:ea typeface="Corbel"/>
                <a:cs typeface="Corbel"/>
                <a:sym typeface="Corbel"/>
              </a:rPr>
              <a:t>What will you be: </a:t>
            </a:r>
            <a:endParaRPr sz="2800" b="1">
              <a:latin typeface="Corbel"/>
              <a:ea typeface="Corbel"/>
              <a:cs typeface="Corbel"/>
              <a:sym typeface="Corbel"/>
            </a:endParaRPr>
          </a:p>
          <a:p>
            <a:pPr marL="0" lvl="0" indent="0" algn="l" rtl="0">
              <a:spcBef>
                <a:spcPts val="0"/>
              </a:spcBef>
              <a:spcAft>
                <a:spcPts val="0"/>
              </a:spcAft>
              <a:buNone/>
            </a:pPr>
            <a:r>
              <a:rPr lang="en-US" sz="2800" b="1">
                <a:latin typeface="Corbel"/>
                <a:ea typeface="Corbel"/>
                <a:cs typeface="Corbel"/>
                <a:sym typeface="Corbel"/>
              </a:rPr>
              <a:t>Thinking?</a:t>
            </a:r>
            <a:endParaRPr sz="2800" b="1">
              <a:latin typeface="Corbel"/>
              <a:ea typeface="Corbel"/>
              <a:cs typeface="Corbel"/>
              <a:sym typeface="Corbel"/>
            </a:endParaRPr>
          </a:p>
          <a:p>
            <a:pPr marL="0" lvl="0" indent="0" algn="l" rtl="0">
              <a:spcBef>
                <a:spcPts val="0"/>
              </a:spcBef>
              <a:spcAft>
                <a:spcPts val="0"/>
              </a:spcAft>
              <a:buNone/>
            </a:pPr>
            <a:r>
              <a:rPr lang="en-US" sz="2800" b="1">
                <a:latin typeface="Corbel"/>
                <a:ea typeface="Corbel"/>
                <a:cs typeface="Corbel"/>
                <a:sym typeface="Corbel"/>
              </a:rPr>
              <a:t>Hearing?</a:t>
            </a:r>
            <a:endParaRPr sz="2800" b="1">
              <a:latin typeface="Corbel"/>
              <a:ea typeface="Corbel"/>
              <a:cs typeface="Corbel"/>
              <a:sym typeface="Corbel"/>
            </a:endParaRPr>
          </a:p>
          <a:p>
            <a:pPr marL="0" lvl="0" indent="0" algn="l" rtl="0">
              <a:spcBef>
                <a:spcPts val="0"/>
              </a:spcBef>
              <a:spcAft>
                <a:spcPts val="0"/>
              </a:spcAft>
              <a:buNone/>
            </a:pPr>
            <a:r>
              <a:rPr lang="en-US" sz="2800" b="1">
                <a:latin typeface="Corbel"/>
                <a:ea typeface="Corbel"/>
                <a:cs typeface="Corbel"/>
                <a:sym typeface="Corbel"/>
              </a:rPr>
              <a:t>Doing?</a:t>
            </a:r>
            <a:endParaRPr sz="2800" b="1">
              <a:latin typeface="Corbel"/>
              <a:ea typeface="Corbel"/>
              <a:cs typeface="Corbel"/>
              <a:sym typeface="Corbel"/>
            </a:endParaRPr>
          </a:p>
          <a:p>
            <a:pPr marL="0" lvl="0" indent="0" algn="l" rtl="0">
              <a:spcBef>
                <a:spcPts val="0"/>
              </a:spcBef>
              <a:spcAft>
                <a:spcPts val="0"/>
              </a:spcAft>
              <a:buNone/>
            </a:pPr>
            <a:r>
              <a:rPr lang="en-US" sz="2800" b="1">
                <a:latin typeface="Corbel"/>
                <a:ea typeface="Corbel"/>
                <a:cs typeface="Corbel"/>
                <a:sym typeface="Corbel"/>
              </a:rPr>
              <a:t>Feeling?</a:t>
            </a:r>
            <a:endParaRPr sz="2800" b="1">
              <a:latin typeface="Corbel"/>
              <a:ea typeface="Corbel"/>
              <a:cs typeface="Corbel"/>
              <a:sym typeface="Corbel"/>
            </a:endParaRPr>
          </a:p>
        </p:txBody>
      </p:sp>
      <p:pic>
        <p:nvPicPr>
          <p:cNvPr id="216" name="Google Shape;216;p29"/>
          <p:cNvPicPr preferRelativeResize="0"/>
          <p:nvPr/>
        </p:nvPicPr>
        <p:blipFill>
          <a:blip r:embed="rId4">
            <a:alphaModFix/>
          </a:blip>
          <a:stretch>
            <a:fillRect/>
          </a:stretch>
        </p:blipFill>
        <p:spPr>
          <a:xfrm>
            <a:off x="49600" y="332025"/>
            <a:ext cx="9087451" cy="5468075"/>
          </a:xfrm>
          <a:prstGeom prst="rect">
            <a:avLst/>
          </a:prstGeom>
          <a:noFill/>
          <a:ln>
            <a:noFill/>
          </a:ln>
        </p:spPr>
      </p:pic>
      <p:sp>
        <p:nvSpPr>
          <p:cNvPr id="217" name="Google Shape;217;p29"/>
          <p:cNvSpPr/>
          <p:nvPr/>
        </p:nvSpPr>
        <p:spPr>
          <a:xfrm>
            <a:off x="2906175" y="1631100"/>
            <a:ext cx="3645300" cy="2001900"/>
          </a:xfrm>
          <a:prstGeom prst="rect">
            <a:avLst/>
          </a:prstGeom>
          <a:solidFill>
            <a:srgbClr val="3085ED"/>
          </a:solidFill>
          <a:ln w="9525" cap="flat" cmpd="sng">
            <a:solidFill>
              <a:srgbClr val="212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8" name="Google Shape;218;p29"/>
          <p:cNvPicPr preferRelativeResize="0"/>
          <p:nvPr/>
        </p:nvPicPr>
        <p:blipFill>
          <a:blip r:embed="rId5">
            <a:alphaModFix/>
          </a:blip>
          <a:stretch>
            <a:fillRect/>
          </a:stretch>
        </p:blipFill>
        <p:spPr>
          <a:xfrm>
            <a:off x="4063600" y="1184438"/>
            <a:ext cx="1330426" cy="2660826"/>
          </a:xfrm>
          <a:prstGeom prst="rect">
            <a:avLst/>
          </a:prstGeom>
          <a:noFill/>
          <a:ln>
            <a:noFill/>
          </a:ln>
        </p:spPr>
      </p:pic>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2317</Words>
  <Application>Microsoft Office PowerPoint</Application>
  <PresentationFormat>Widescreen</PresentationFormat>
  <Paragraphs>256</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Roboto</vt:lpstr>
      <vt:lpstr>Calibri</vt:lpstr>
      <vt:lpstr>Arial Black</vt:lpstr>
      <vt:lpstr>Corbel</vt:lpstr>
      <vt:lpstr>Arial</vt:lpstr>
      <vt:lpstr>Lobster</vt:lpstr>
      <vt:lpstr>Parallax</vt:lpstr>
      <vt:lpstr>  Summer Internship Resources   Intern Orientation Framework  6 Week Employability Skills Curriculum Summer Internship Program 2021 </vt:lpstr>
      <vt:lpstr>Suggestions for Use</vt:lpstr>
      <vt:lpstr>PowerPoint Presentation</vt:lpstr>
      <vt:lpstr>Intern Summer Orientation Day 1</vt:lpstr>
      <vt:lpstr>PowerPoint Presentation</vt:lpstr>
      <vt:lpstr>BOSS Your STRENGTHS*</vt:lpstr>
      <vt:lpstr>World of Work: Checking Assumptions*</vt:lpstr>
      <vt:lpstr>Intern Summer Orientation Day 2</vt:lpstr>
      <vt:lpstr>PowerPoint Presentation</vt:lpstr>
      <vt:lpstr>Why is Stress Management and Self Care Important? </vt:lpstr>
      <vt:lpstr>Self Care &amp; Stress Management </vt:lpstr>
      <vt:lpstr>Give 1 Get 8 Self Care Activity</vt:lpstr>
      <vt:lpstr>Internship Problem Solving Scenarios</vt:lpstr>
      <vt:lpstr>Staying Safe/ Reaching Out</vt:lpstr>
      <vt:lpstr>END of ORIENTATION TOPICS    BEGIN 6 WEEK CURRICULUM UNITS</vt:lpstr>
      <vt:lpstr>6 Week Internship Curriculum Units</vt:lpstr>
      <vt:lpstr>Suggested Daily Lesson Plan for Session</vt:lpstr>
      <vt:lpstr>Week 1: Workplace Culture strategies for observing and navigating  </vt:lpstr>
      <vt:lpstr>Week 2: Self Organization &amp;                               Task Management staying on top of life and internship </vt:lpstr>
      <vt:lpstr>Week 3: Giving &amp; Receiving Feedback advocating for yourself </vt:lpstr>
      <vt:lpstr>Week 4: Navigating life’s little bumps righting wrongs &amp; growing through setbacks </vt:lpstr>
      <vt:lpstr>Week 5: Be that Boss! tips on how to be a great leader &amp; a great teamplayer </vt:lpstr>
      <vt:lpstr>Week 6: What’s Your Story? professional interviewing for interns to learn about mentor’s journey</vt:lpstr>
      <vt:lpstr>Important / FAQs to Cover</vt:lpstr>
      <vt:lpstr>Example Position Description in Next Slide as Reminder to include in activity somewhere if available. </vt:lpstr>
      <vt:lpstr>PowerPoint Presentation</vt:lpstr>
      <vt:lpstr>PowerPoint Presentation</vt:lpstr>
      <vt:lpstr>End of Intern &amp; 6 week Curriculum  Slide Show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Summer Internship Resources   Intern Orientation Framework  6 Week Employability Skills Curriculum Summer Internship Program 2021 </dc:title>
  <cp:lastModifiedBy>Mike May</cp:lastModifiedBy>
  <cp:revision>1</cp:revision>
  <dcterms:modified xsi:type="dcterms:W3CDTF">2021-06-03T16:06:08Z</dcterms:modified>
</cp:coreProperties>
</file>