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80"/>
  </p:notesMasterIdLst>
  <p:handoutMasterIdLst>
    <p:handoutMasterId r:id="rId81"/>
  </p:handoutMasterIdLst>
  <p:sldIdLst>
    <p:sldId id="256" r:id="rId2"/>
    <p:sldId id="286" r:id="rId3"/>
    <p:sldId id="257" r:id="rId4"/>
    <p:sldId id="327" r:id="rId5"/>
    <p:sldId id="258" r:id="rId6"/>
    <p:sldId id="259" r:id="rId7"/>
    <p:sldId id="260" r:id="rId8"/>
    <p:sldId id="358" r:id="rId9"/>
    <p:sldId id="282" r:id="rId10"/>
    <p:sldId id="283" r:id="rId11"/>
    <p:sldId id="285" r:id="rId12"/>
    <p:sldId id="312" r:id="rId13"/>
    <p:sldId id="261" r:id="rId14"/>
    <p:sldId id="262" r:id="rId15"/>
    <p:sldId id="263" r:id="rId16"/>
    <p:sldId id="313" r:id="rId17"/>
    <p:sldId id="284" r:id="rId18"/>
    <p:sldId id="329" r:id="rId19"/>
    <p:sldId id="287" r:id="rId20"/>
    <p:sldId id="288" r:id="rId21"/>
    <p:sldId id="347" r:id="rId22"/>
    <p:sldId id="314" r:id="rId23"/>
    <p:sldId id="289" r:id="rId24"/>
    <p:sldId id="290" r:id="rId25"/>
    <p:sldId id="291" r:id="rId26"/>
    <p:sldId id="303" r:id="rId27"/>
    <p:sldId id="315" r:id="rId28"/>
    <p:sldId id="299" r:id="rId29"/>
    <p:sldId id="292" r:id="rId30"/>
    <p:sldId id="300" r:id="rId31"/>
    <p:sldId id="363" r:id="rId32"/>
    <p:sldId id="316" r:id="rId33"/>
    <p:sldId id="270" r:id="rId34"/>
    <p:sldId id="271" r:id="rId35"/>
    <p:sldId id="301" r:id="rId36"/>
    <p:sldId id="317" r:id="rId37"/>
    <p:sldId id="267" r:id="rId38"/>
    <p:sldId id="269" r:id="rId39"/>
    <p:sldId id="293" r:id="rId40"/>
    <p:sldId id="318" r:id="rId41"/>
    <p:sldId id="272" r:id="rId42"/>
    <p:sldId id="273" r:id="rId43"/>
    <p:sldId id="274" r:id="rId44"/>
    <p:sldId id="319" r:id="rId45"/>
    <p:sldId id="280" r:id="rId46"/>
    <p:sldId id="346" r:id="rId47"/>
    <p:sldId id="295" r:id="rId48"/>
    <p:sldId id="294" r:id="rId49"/>
    <p:sldId id="326" r:id="rId50"/>
    <p:sldId id="320" r:id="rId51"/>
    <p:sldId id="296" r:id="rId52"/>
    <p:sldId id="297" r:id="rId53"/>
    <p:sldId id="298" r:id="rId54"/>
    <p:sldId id="321" r:id="rId55"/>
    <p:sldId id="325" r:id="rId56"/>
    <p:sldId id="324" r:id="rId57"/>
    <p:sldId id="323" r:id="rId58"/>
    <p:sldId id="322" r:id="rId59"/>
    <p:sldId id="357" r:id="rId60"/>
    <p:sldId id="360" r:id="rId61"/>
    <p:sldId id="361" r:id="rId62"/>
    <p:sldId id="350" r:id="rId63"/>
    <p:sldId id="351" r:id="rId64"/>
    <p:sldId id="352" r:id="rId65"/>
    <p:sldId id="353" r:id="rId66"/>
    <p:sldId id="359" r:id="rId67"/>
    <p:sldId id="336" r:id="rId68"/>
    <p:sldId id="362" r:id="rId69"/>
    <p:sldId id="354" r:id="rId70"/>
    <p:sldId id="334" r:id="rId71"/>
    <p:sldId id="335" r:id="rId72"/>
    <p:sldId id="355" r:id="rId73"/>
    <p:sldId id="337" r:id="rId74"/>
    <p:sldId id="364" r:id="rId75"/>
    <p:sldId id="365" r:id="rId76"/>
    <p:sldId id="366" r:id="rId77"/>
    <p:sldId id="309" r:id="rId78"/>
    <p:sldId id="310" r:id="rId79"/>
  </p:sldIdLst>
  <p:sldSz cx="9144000" cy="6858000" type="screen4x3"/>
  <p:notesSz cx="7010400" cy="9223375"/>
  <p:custDataLst>
    <p:tags r:id="rId8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16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8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6224" autoAdjust="0"/>
  </p:normalViewPr>
  <p:slideViewPr>
    <p:cSldViewPr>
      <p:cViewPr varScale="1">
        <p:scale>
          <a:sx n="106" d="100"/>
          <a:sy n="106" d="100"/>
        </p:scale>
        <p:origin x="1662" y="96"/>
      </p:cViewPr>
      <p:guideLst>
        <p:guide orient="horz" pos="528"/>
        <p:guide pos="1632"/>
      </p:guideLst>
    </p:cSldViewPr>
  </p:slideViewPr>
  <p:outlineViewPr>
    <p:cViewPr>
      <p:scale>
        <a:sx n="33" d="100"/>
        <a:sy n="33" d="100"/>
      </p:scale>
      <p:origin x="0" y="-5359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1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71" y="1"/>
            <a:ext cx="3037840" cy="461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68E9E-8457-4156-8570-7BB018172582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60145"/>
            <a:ext cx="3037840" cy="461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71" y="8760145"/>
            <a:ext cx="3037840" cy="461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8658B-3717-41D2-AECE-41C5F9EAF7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74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BA287-D4F3-49BA-9B2A-7341F8ABC070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5"/>
            <a:ext cx="5608320" cy="41505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60607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7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D6C19-6C4A-4AFD-A0D4-AA9A491C0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8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170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30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90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005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96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74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54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02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94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08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33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44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25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83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42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0823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199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11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620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502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453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26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691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8736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699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4090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23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374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9353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929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125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69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151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9590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7570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483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846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834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766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383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806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588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3918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114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275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724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423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165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503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155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877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664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1818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454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234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3616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6279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3479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4647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85683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3922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0339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57611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7772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7343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58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1616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1604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9810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39649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075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3664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908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8729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7456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53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4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6C19-6C4A-4AFD-A0D4-AA9A491C014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2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9DCC6-684A-486A-83F7-E234295F9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25" y="0"/>
            <a:ext cx="865775" cy="31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7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DC7798-2D5F-4619-ABC2-745763207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5" y="6547103"/>
            <a:ext cx="865775" cy="31089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3C6DD5F-AD8E-4E58-8358-A0961965E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19" y="-2346"/>
            <a:ext cx="8229600" cy="1207303"/>
          </a:xfr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EEA2D8-98B6-421E-9A68-BCF4E75BA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18" y="1253330"/>
            <a:ext cx="8229599" cy="52937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5F6B77-9292-4874-83EA-8C679C463145}"/>
              </a:ext>
            </a:extLst>
          </p:cNvPr>
          <p:cNvSpPr txBox="1"/>
          <p:nvPr userDrawn="1"/>
        </p:nvSpPr>
        <p:spPr>
          <a:xfrm>
            <a:off x="6990460" y="6547103"/>
            <a:ext cx="1709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C58360-7E0F-43A3-B29F-F2B4CB06C34C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3390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7A7B5C-4E64-4890-9466-82204E0B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F8275-991B-4CB6-AF0A-D2F820F2A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7365C-376E-4FAA-8211-C9A915F92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80D06-4E2D-4342-9FE9-C15C87DF1808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BA60D-2718-4BFC-B583-C7E0A951A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FC569-7189-4621-BB74-9DEACF37A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6BB6B-4E9A-4690-A354-EE378A83C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5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56D5-75DA-4698-A859-7A93B22039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365125"/>
            <a:ext cx="8229600" cy="3651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Employability Skills</a:t>
            </a:r>
          </a:p>
        </p:txBody>
      </p:sp>
    </p:spTree>
    <p:extLst>
      <p:ext uri="{BB962C8B-B14F-4D97-AF65-F5344CB8AC3E}">
        <p14:creationId xmlns:p14="http://schemas.microsoft.com/office/powerpoint/2010/main" val="3367454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Professionalism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dressing and grooming appropriately</a:t>
            </a:r>
          </a:p>
          <a:p>
            <a:pPr lvl="2"/>
            <a:r>
              <a:rPr lang="en-US" dirty="0"/>
              <a:t>creates a first impression</a:t>
            </a:r>
          </a:p>
          <a:p>
            <a:pPr lvl="2"/>
            <a:r>
              <a:rPr lang="en-US" dirty="0"/>
              <a:t>proper grooming and appearance demonstrates respect and shows an individual is taking the job seriously</a:t>
            </a:r>
          </a:p>
          <a:p>
            <a:pPr lvl="1"/>
            <a:r>
              <a:rPr lang="en-US" dirty="0"/>
              <a:t>speech</a:t>
            </a:r>
          </a:p>
          <a:p>
            <a:pPr lvl="2"/>
            <a:r>
              <a:rPr lang="en-US" dirty="0"/>
              <a:t>proper speech can show an individual as mature, intelligent, confident and professional </a:t>
            </a:r>
          </a:p>
        </p:txBody>
      </p:sp>
    </p:spTree>
    <p:extLst>
      <p:ext uri="{BB962C8B-B14F-4D97-AF65-F5344CB8AC3E}">
        <p14:creationId xmlns:p14="http://schemas.microsoft.com/office/powerpoint/2010/main" val="1230768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Professionalism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mannerisms</a:t>
            </a:r>
          </a:p>
          <a:p>
            <a:pPr lvl="2"/>
            <a:r>
              <a:rPr lang="en-US" dirty="0"/>
              <a:t>style of speaking or behaving</a:t>
            </a:r>
          </a:p>
          <a:p>
            <a:pPr lvl="2"/>
            <a:r>
              <a:rPr lang="en-US" dirty="0"/>
              <a:t>method of interacting with others respectfully, courteously and with dignity in the office or workplace</a:t>
            </a:r>
          </a:p>
        </p:txBody>
      </p:sp>
      <p:pic>
        <p:nvPicPr>
          <p:cNvPr id="5" name="Picture 4" descr="Image of a young man smiling towards a window while talking on the phone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3810000"/>
            <a:ext cx="447092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29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Professionalism 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0E1A2B-E62E-44B1-A4F3-4F8505AFC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Jane dresses according to the employee handbook and participates actively in group conversations presenting herself with integrity</a:t>
            </a:r>
          </a:p>
          <a:p>
            <a:r>
              <a:rPr lang="en-US" dirty="0"/>
              <a:t>John wears shorts and ball caps to work, speaks with sarcasm and does not take his job seriously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Which of the two is acting with more professionalism?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52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possibly the most important skill in the workplace</a:t>
            </a:r>
          </a:p>
          <a:p>
            <a:r>
              <a:rPr lang="en-US" dirty="0"/>
              <a:t>Is transferring information from one place to another, whether it is vocally, written, visually or non-verbally</a:t>
            </a:r>
          </a:p>
          <a:p>
            <a:pPr lvl="1"/>
            <a:r>
              <a:rPr lang="en-US" dirty="0"/>
              <a:t>good interpersonal communication skills allow individuals to work more efficiently in groups</a:t>
            </a:r>
          </a:p>
        </p:txBody>
      </p:sp>
      <p:pic>
        <p:nvPicPr>
          <p:cNvPr id="5" name="Picture 4" descr="Image of a woman standing in front of a blue backdrop talking, with a speech bubble in front of her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4835427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56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Communication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effective speaking</a:t>
            </a:r>
          </a:p>
          <a:p>
            <a:pPr lvl="2"/>
            <a:r>
              <a:rPr lang="en-US" dirty="0"/>
              <a:t>being prepared, engaged and practiced</a:t>
            </a:r>
          </a:p>
          <a:p>
            <a:pPr lvl="1"/>
            <a:r>
              <a:rPr lang="en-US" dirty="0"/>
              <a:t>active listening</a:t>
            </a:r>
          </a:p>
          <a:p>
            <a:pPr lvl="2"/>
            <a:r>
              <a:rPr lang="en-US" dirty="0"/>
              <a:t>making a conscious effort to hear and understand what people are saying</a:t>
            </a:r>
          </a:p>
        </p:txBody>
      </p:sp>
      <p:pic>
        <p:nvPicPr>
          <p:cNvPr id="5" name="Picture 4" descr="Image of a person holds their hand up to their ear to hear better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1300" y="4223153"/>
            <a:ext cx="3581400" cy="239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2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Communication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writing</a:t>
            </a:r>
          </a:p>
          <a:p>
            <a:pPr lvl="2"/>
            <a:r>
              <a:rPr lang="en-US" dirty="0"/>
              <a:t>using correct grammar, punctuation and spelling</a:t>
            </a:r>
          </a:p>
          <a:p>
            <a:pPr lvl="2"/>
            <a:r>
              <a:rPr lang="en-US" dirty="0"/>
              <a:t>includes items such as memos, reports, e-mails and faxes</a:t>
            </a:r>
          </a:p>
          <a:p>
            <a:pPr lvl="1"/>
            <a:r>
              <a:rPr lang="en-US" dirty="0"/>
              <a:t>non-verbal communication</a:t>
            </a:r>
          </a:p>
          <a:p>
            <a:pPr lvl="2"/>
            <a:r>
              <a:rPr lang="en-US" dirty="0"/>
              <a:t>using body language, eye contact and facial expressions to show interest in the conversation</a:t>
            </a:r>
          </a:p>
          <a:p>
            <a:pPr lvl="2"/>
            <a:r>
              <a:rPr lang="en-US" dirty="0"/>
              <a:t>making non-verbal communication agree with verbal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86155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Effective Communication 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8B8A1D-55EE-4DE1-8890-9491BB6F9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Jane is an active listener using body language to show she is interested in the conversation</a:t>
            </a:r>
          </a:p>
          <a:p>
            <a:r>
              <a:rPr lang="en-US" dirty="0"/>
              <a:t>John does not seem to pay attention to the speaker and never proofreads his memos, e-mails or business letters for correct grammar, punctuation and spelling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Which of the two have better communication skills?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86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Behaviors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values or standards which direct the way individuals live</a:t>
            </a:r>
          </a:p>
          <a:p>
            <a:r>
              <a:rPr lang="en-US" dirty="0"/>
              <a:t>Govern the way people behave towards family members, employers, supervisors, co-workers and customers</a:t>
            </a:r>
          </a:p>
        </p:txBody>
      </p:sp>
      <p:pic>
        <p:nvPicPr>
          <p:cNvPr id="5" name="Picture 4" descr="Image of a person in business attire hold a white notecard with &quot;ethics&quot; printed on it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4038600"/>
            <a:ext cx="3474904" cy="23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67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Behaviors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provide job advancement opportunities and may include the following employee practices:</a:t>
            </a:r>
          </a:p>
          <a:p>
            <a:pPr lvl="1"/>
            <a:r>
              <a:rPr lang="en-US" dirty="0"/>
              <a:t>regular attendance</a:t>
            </a:r>
          </a:p>
          <a:p>
            <a:pPr lvl="1"/>
            <a:r>
              <a:rPr lang="en-US" dirty="0"/>
              <a:t>wearing proper attire</a:t>
            </a:r>
          </a:p>
          <a:p>
            <a:pPr lvl="1"/>
            <a:r>
              <a:rPr lang="en-US" dirty="0"/>
              <a:t>providing a clean and safe environment</a:t>
            </a:r>
          </a:p>
          <a:p>
            <a:pPr lvl="1"/>
            <a:r>
              <a:rPr lang="en-US" dirty="0"/>
              <a:t>taking pride in work</a:t>
            </a:r>
          </a:p>
          <a:p>
            <a:pPr lvl="1"/>
            <a:r>
              <a:rPr lang="en-US" dirty="0"/>
              <a:t>flexibility</a:t>
            </a:r>
          </a:p>
          <a:p>
            <a:pPr lvl="1"/>
            <a:r>
              <a:rPr lang="en-US" dirty="0"/>
              <a:t>taking initiative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productivity</a:t>
            </a:r>
          </a:p>
          <a:p>
            <a:pPr lvl="2"/>
            <a:r>
              <a:rPr lang="en-US" dirty="0"/>
              <a:t>demonstrating positive and productive work habits by performing assigned tasks efficiently</a:t>
            </a:r>
          </a:p>
          <a:p>
            <a:pPr lvl="1"/>
            <a:r>
              <a:rPr lang="en-US" dirty="0"/>
              <a:t>reliability and dependability</a:t>
            </a:r>
          </a:p>
          <a:p>
            <a:pPr lvl="2"/>
            <a:r>
              <a:rPr lang="en-US" dirty="0"/>
              <a:t>arriving at work on-time and successfully completing the tasks assigned</a:t>
            </a:r>
          </a:p>
          <a:p>
            <a:pPr lvl="1"/>
            <a:r>
              <a:rPr lang="en-US" dirty="0"/>
              <a:t>dedication</a:t>
            </a:r>
          </a:p>
          <a:p>
            <a:pPr lvl="2"/>
            <a:r>
              <a:rPr lang="en-US" dirty="0"/>
              <a:t>striving to ensure a quality performance, such as putting in extra hours beyond what is expected</a:t>
            </a:r>
          </a:p>
        </p:txBody>
      </p:sp>
    </p:spTree>
    <p:extLst>
      <p:ext uri="{BB962C8B-B14F-4D97-AF65-F5344CB8AC3E}">
        <p14:creationId xmlns:p14="http://schemas.microsoft.com/office/powerpoint/2010/main" val="1581156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define employability.</a:t>
            </a:r>
          </a:p>
          <a:p>
            <a:r>
              <a:rPr lang="en-US" dirty="0"/>
              <a:t>To learn the parts of employability.</a:t>
            </a:r>
          </a:p>
          <a:p>
            <a:r>
              <a:rPr lang="en-US" dirty="0"/>
              <a:t>To learn employability skills.</a:t>
            </a:r>
          </a:p>
        </p:txBody>
      </p:sp>
    </p:spTree>
    <p:extLst>
      <p:ext uri="{BB962C8B-B14F-4D97-AF65-F5344CB8AC3E}">
        <p14:creationId xmlns:p14="http://schemas.microsoft.com/office/powerpoint/2010/main" val="4182108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cooperation </a:t>
            </a:r>
          </a:p>
          <a:p>
            <a:pPr lvl="2"/>
            <a:r>
              <a:rPr lang="en-US" dirty="0"/>
              <a:t>putting effort into working </a:t>
            </a:r>
            <a:br>
              <a:rPr lang="en-US" dirty="0"/>
            </a:br>
            <a:r>
              <a:rPr lang="en-US" dirty="0"/>
              <a:t>well with others</a:t>
            </a:r>
          </a:p>
          <a:p>
            <a:pPr lvl="1"/>
            <a:r>
              <a:rPr lang="en-US" dirty="0"/>
              <a:t>character</a:t>
            </a:r>
          </a:p>
          <a:p>
            <a:pPr lvl="2"/>
            <a:r>
              <a:rPr lang="en-US" dirty="0"/>
              <a:t>being self-disciplined, pushing to complete work responsibilities, being honest and dependable and representing these positive traits daily</a:t>
            </a:r>
          </a:p>
          <a:p>
            <a:pPr lvl="1"/>
            <a:r>
              <a:rPr lang="en-US" dirty="0"/>
              <a:t>initiative</a:t>
            </a:r>
          </a:p>
          <a:p>
            <a:pPr lvl="2"/>
            <a:r>
              <a:rPr lang="en-US" dirty="0"/>
              <a:t>beginning a process or project without direct managerial influence, sharing ideas and helping to improve the business</a:t>
            </a:r>
          </a:p>
        </p:txBody>
      </p:sp>
      <p:pic>
        <p:nvPicPr>
          <p:cNvPr id="5" name="Picture 4" descr="Image of a casually dressed group of coworkers gathered around a table in front of a large window, looking at some paperwork. 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7500"/>
          <a:stretch/>
        </p:blipFill>
        <p:spPr>
          <a:xfrm>
            <a:off x="6277259" y="1363900"/>
            <a:ext cx="24384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17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positive attitude</a:t>
            </a:r>
          </a:p>
          <a:p>
            <a:pPr lvl="2"/>
            <a:r>
              <a:rPr lang="en-US" dirty="0"/>
              <a:t>being appreciative, recharging yourself, volunteering and avoiding negative work attitudes</a:t>
            </a:r>
          </a:p>
        </p:txBody>
      </p:sp>
      <p:pic>
        <p:nvPicPr>
          <p:cNvPr id="5" name="Picture 4" descr="Image of a young woman dressed in business attire raises her hand to ask a question during an employee meeting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3457073"/>
            <a:ext cx="3962400" cy="264688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Skills 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8FA262-77FB-422E-8185-7B643DDD7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Jane has appropriate relationships with all colleagues and exhibits a positive attitude and is willing to help out others</a:t>
            </a:r>
          </a:p>
          <a:p>
            <a:r>
              <a:rPr lang="en-US" dirty="0"/>
              <a:t>John uses unfair behavior towards employees, abuses cell phone and Internet usage and calls in sick when he is not sick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Which employee practices more ethical behavior?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10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required for professional advancement</a:t>
            </a:r>
          </a:p>
          <a:p>
            <a:r>
              <a:rPr lang="en-US" dirty="0"/>
              <a:t>Consists of the desire and ability for life-long learning</a:t>
            </a:r>
          </a:p>
          <a:p>
            <a:r>
              <a:rPr lang="en-US" dirty="0"/>
              <a:t>May require the following:</a:t>
            </a:r>
          </a:p>
          <a:p>
            <a:pPr lvl="1"/>
            <a:r>
              <a:rPr lang="en-US" dirty="0"/>
              <a:t>certifications</a:t>
            </a:r>
          </a:p>
          <a:p>
            <a:pPr lvl="1"/>
            <a:r>
              <a:rPr lang="en-US" dirty="0"/>
              <a:t>licensure </a:t>
            </a:r>
          </a:p>
          <a:p>
            <a:pPr lvl="1"/>
            <a:r>
              <a:rPr lang="en-US" dirty="0"/>
              <a:t>registration </a:t>
            </a:r>
          </a:p>
          <a:p>
            <a:pPr lvl="1"/>
            <a:r>
              <a:rPr lang="en-US" dirty="0"/>
              <a:t>continuing education </a:t>
            </a:r>
          </a:p>
          <a:p>
            <a:pPr lvl="1"/>
            <a:r>
              <a:rPr lang="en-US" dirty="0"/>
              <a:t>advanced degrees</a:t>
            </a:r>
          </a:p>
        </p:txBody>
      </p:sp>
      <p:pic>
        <p:nvPicPr>
          <p:cNvPr id="5" name="Picture 4" descr="Image of a black graduation cap, black tassel and blank diploma laying on a wood table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657600"/>
            <a:ext cx="2590800" cy="21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30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Preparation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obtaining necessary or beneficial licensures and or certifications</a:t>
            </a:r>
          </a:p>
          <a:p>
            <a:pPr lvl="2"/>
            <a:r>
              <a:rPr lang="en-US" dirty="0"/>
              <a:t>preparing for a career by learning job-related skills</a:t>
            </a:r>
          </a:p>
          <a:p>
            <a:pPr lvl="1"/>
            <a:r>
              <a:rPr lang="en-US" dirty="0"/>
              <a:t>joining professional organizations</a:t>
            </a:r>
          </a:p>
          <a:p>
            <a:pPr lvl="2"/>
            <a:r>
              <a:rPr lang="en-US" dirty="0"/>
              <a:t>collaborating with other professionals in a field to better understand what skills are required</a:t>
            </a:r>
          </a:p>
        </p:txBody>
      </p:sp>
      <p:pic>
        <p:nvPicPr>
          <p:cNvPr id="5" name="Picture 4" descr="Image of a close up of a computer, tablet, business reports and a pair of glasses with a group of men in business suits talking in front of a large window in the background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4800600"/>
            <a:ext cx="2889212" cy="192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01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Preparation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attending continuing education classes and tutorials</a:t>
            </a:r>
          </a:p>
          <a:p>
            <a:pPr lvl="2"/>
            <a:r>
              <a:rPr lang="en-US" dirty="0"/>
              <a:t>finding relevant and beneficial continuing education which applies to a selected career</a:t>
            </a:r>
          </a:p>
          <a:p>
            <a:pPr lvl="3"/>
            <a:r>
              <a:rPr lang="en-US" dirty="0"/>
              <a:t>identifying new technologies and methods of improving </a:t>
            </a:r>
          </a:p>
        </p:txBody>
      </p:sp>
      <p:pic>
        <p:nvPicPr>
          <p:cNvPr id="5" name="Picture 4" descr="Image of a young woman leaning against a wall, holding a small stack of books and smiling at the camera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419600"/>
            <a:ext cx="2895600" cy="193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66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Preparation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working on projects</a:t>
            </a:r>
          </a:p>
          <a:p>
            <a:pPr lvl="2"/>
            <a:r>
              <a:rPr lang="en-US" dirty="0"/>
              <a:t>creating and following a plan while keeping a timed schedule</a:t>
            </a:r>
          </a:p>
          <a:p>
            <a:pPr lvl="1"/>
            <a:r>
              <a:rPr lang="en-US" dirty="0"/>
              <a:t>working in groups</a:t>
            </a:r>
          </a:p>
          <a:p>
            <a:pPr lvl="2"/>
            <a:r>
              <a:rPr lang="en-US" dirty="0"/>
              <a:t>learning teamwork strategies and taking responsibility for an assigned portion of the project</a:t>
            </a:r>
          </a:p>
        </p:txBody>
      </p:sp>
      <p:pic>
        <p:nvPicPr>
          <p:cNvPr id="5" name="Picture 4" descr="Image of a small group of business employees high-fiving together."/>
          <p:cNvPicPr>
            <a:picLocks noChangeAspect="1"/>
          </p:cNvPicPr>
          <p:nvPr/>
        </p:nvPicPr>
        <p:blipFill rotWithShape="1">
          <a:blip r:embed="rId3" cstate="print"/>
          <a:srcRect t="13089"/>
          <a:stretch/>
        </p:blipFill>
        <p:spPr>
          <a:xfrm>
            <a:off x="3688597" y="4625340"/>
            <a:ext cx="3626603" cy="20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55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Preparation 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3F8E76D-CD85-4699-A6EB-BBE156CBA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Jane has joined a professional organization, receives a publication detailing new advancements in her field and attends continuing education courses occasionally</a:t>
            </a:r>
          </a:p>
          <a:p>
            <a:r>
              <a:rPr lang="en-US" dirty="0"/>
              <a:t>John is the last to learn of changes related to his profession and company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Who is utilizing academic preparation skills?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26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being able to evaluate arguments and information quickly, solve problems creatively and identify mistakes with efficiency</a:t>
            </a:r>
          </a:p>
          <a:p>
            <a:r>
              <a:rPr lang="en-US" dirty="0"/>
              <a:t>Is developing more ideas and making fewer mistakes</a:t>
            </a:r>
          </a:p>
        </p:txBody>
      </p:sp>
      <p:pic>
        <p:nvPicPr>
          <p:cNvPr id="5" name="Picture 4" descr="Image of a young man standing in front of a chalkboard with a thought bubbled drawn on the board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4004676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94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identifying the elements</a:t>
            </a:r>
          </a:p>
          <a:p>
            <a:pPr lvl="2"/>
            <a:r>
              <a:rPr lang="en-US" dirty="0"/>
              <a:t>recognizing the questions which relate to goals, purpose and needs</a:t>
            </a:r>
          </a:p>
          <a:p>
            <a:pPr lvl="1"/>
            <a:r>
              <a:rPr lang="en-US" dirty="0"/>
              <a:t>collaboration</a:t>
            </a:r>
          </a:p>
          <a:p>
            <a:pPr lvl="2"/>
            <a:r>
              <a:rPr lang="en-US" dirty="0"/>
              <a:t>knowing how to assess information and analyze it for validity and relevance with team members</a:t>
            </a:r>
          </a:p>
        </p:txBody>
      </p:sp>
      <p:pic>
        <p:nvPicPr>
          <p:cNvPr id="5" name="Picture 4" descr="Image of a businessman standing in front of a clear board, reading sticky-notes on the surface of the board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4511039"/>
            <a:ext cx="3048000" cy="20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36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used to describe the positive work behaviors and personal qualities which make individuals more likely to gain employment and succeed in their chosen career</a:t>
            </a:r>
          </a:p>
        </p:txBody>
      </p:sp>
    </p:spTree>
    <p:extLst>
      <p:ext uri="{BB962C8B-B14F-4D97-AF65-F5344CB8AC3E}">
        <p14:creationId xmlns:p14="http://schemas.microsoft.com/office/powerpoint/2010/main" val="425460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breaking new ground</a:t>
            </a:r>
          </a:p>
          <a:p>
            <a:pPr lvl="2"/>
            <a:r>
              <a:rPr lang="en-US" dirty="0"/>
              <a:t>developing new innovative ideas</a:t>
            </a:r>
          </a:p>
          <a:p>
            <a:pPr lvl="1"/>
            <a:r>
              <a:rPr lang="en-US" dirty="0"/>
              <a:t>creating a final product</a:t>
            </a:r>
          </a:p>
          <a:p>
            <a:pPr lvl="2"/>
            <a:r>
              <a:rPr lang="en-US" dirty="0"/>
              <a:t>using a critical eye and a willingness to look for flaws to ensure a quality product</a:t>
            </a:r>
          </a:p>
        </p:txBody>
      </p:sp>
      <p:pic>
        <p:nvPicPr>
          <p:cNvPr id="5" name="Picture 4" descr="Image of two men writing on papers attached to a black board on a wall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5067" y="4127478"/>
            <a:ext cx="3619500" cy="241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81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looking at conflict objectively</a:t>
            </a:r>
          </a:p>
          <a:p>
            <a:pPr lvl="2"/>
            <a:r>
              <a:rPr lang="en-US" dirty="0"/>
              <a:t>step back and away from the conflict and look at the facts, recognize assumptions and alternative viewpoints</a:t>
            </a:r>
          </a:p>
          <a:p>
            <a:pPr lvl="1"/>
            <a:r>
              <a:rPr lang="en-US" dirty="0"/>
              <a:t>focusing on the problem and not people</a:t>
            </a:r>
          </a:p>
          <a:p>
            <a:pPr lvl="2"/>
            <a:r>
              <a:rPr lang="en-US" dirty="0"/>
              <a:t>separate a problem </a:t>
            </a:r>
            <a:br>
              <a:rPr lang="en-US" dirty="0"/>
            </a:br>
            <a:r>
              <a:rPr lang="en-US" dirty="0"/>
              <a:t>from people and </a:t>
            </a:r>
            <a:br>
              <a:rPr lang="en-US" dirty="0"/>
            </a:br>
            <a:r>
              <a:rPr lang="en-US" dirty="0"/>
              <a:t>moderate the </a:t>
            </a:r>
            <a:br>
              <a:rPr lang="en-US" dirty="0"/>
            </a:br>
            <a:r>
              <a:rPr lang="en-US" dirty="0"/>
              <a:t>resolution process</a:t>
            </a:r>
          </a:p>
        </p:txBody>
      </p:sp>
      <p:pic>
        <p:nvPicPr>
          <p:cNvPr id="6" name="Picture 5" descr="Image of a group of coworkers gathered at a meeting while one coworker reads a paper on a clipboard.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098925"/>
            <a:ext cx="3541529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 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01332B9-052B-41C8-B39F-3E8F05756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Jane remains relevant to the point, seeks information as well as precision in information and is open-minded to new ideas</a:t>
            </a:r>
          </a:p>
          <a:p>
            <a:r>
              <a:rPr lang="en-US" dirty="0"/>
              <a:t>John does not take the entire situation into account, uses the first thought which comes to mind and searches for short-term solutions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Which of the two is using beneficial critical thinking skills?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175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 gathering reliable </a:t>
            </a:r>
            <a:br>
              <a:rPr lang="en-US" dirty="0"/>
            </a:br>
            <a:r>
              <a:rPr lang="en-US" dirty="0"/>
              <a:t>information, assessing the </a:t>
            </a:r>
            <a:br>
              <a:rPr lang="en-US" dirty="0"/>
            </a:br>
            <a:r>
              <a:rPr lang="en-US" dirty="0"/>
              <a:t>information for answers and </a:t>
            </a:r>
            <a:br>
              <a:rPr lang="en-US" dirty="0"/>
            </a:br>
            <a:r>
              <a:rPr lang="en-US" dirty="0"/>
              <a:t>selecting a suitable solution </a:t>
            </a:r>
            <a:br>
              <a:rPr lang="en-US" dirty="0"/>
            </a:br>
            <a:r>
              <a:rPr lang="en-US" dirty="0"/>
              <a:t>based on the situation</a:t>
            </a:r>
          </a:p>
          <a:p>
            <a:pPr lvl="1"/>
            <a:r>
              <a:rPr lang="en-US" dirty="0"/>
              <a:t>every job will present problems </a:t>
            </a:r>
            <a:br>
              <a:rPr lang="en-US" dirty="0"/>
            </a:br>
            <a:r>
              <a:rPr lang="en-US" dirty="0"/>
              <a:t>which must be solved effectively </a:t>
            </a:r>
            <a:br>
              <a:rPr lang="en-US" dirty="0"/>
            </a:br>
            <a:r>
              <a:rPr lang="en-US" dirty="0"/>
              <a:t>and efficiently</a:t>
            </a:r>
          </a:p>
          <a:p>
            <a:pPr lvl="1"/>
            <a:r>
              <a:rPr lang="en-US" dirty="0"/>
              <a:t>Is especially helpful in management and customer service professions</a:t>
            </a:r>
          </a:p>
        </p:txBody>
      </p:sp>
      <p:pic>
        <p:nvPicPr>
          <p:cNvPr id="5" name="Picture 4" descr="Image of a man standing in front of a woman at a desk, both smiling towards the camera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1371600"/>
            <a:ext cx="188335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88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developing a process</a:t>
            </a:r>
          </a:p>
          <a:p>
            <a:pPr lvl="2"/>
            <a:r>
              <a:rPr lang="en-US" dirty="0"/>
              <a:t>making decisions by creating </a:t>
            </a:r>
            <a:br>
              <a:rPr lang="en-US" dirty="0"/>
            </a:br>
            <a:r>
              <a:rPr lang="en-US" dirty="0"/>
              <a:t>a step-by-step process which </a:t>
            </a:r>
            <a:br>
              <a:rPr lang="en-US" dirty="0"/>
            </a:br>
            <a:r>
              <a:rPr lang="en-US" dirty="0"/>
              <a:t>allows an employee to work </a:t>
            </a:r>
            <a:br>
              <a:rPr lang="en-US" dirty="0"/>
            </a:br>
            <a:r>
              <a:rPr lang="en-US" dirty="0"/>
              <a:t>through problems in a systematic way</a:t>
            </a:r>
          </a:p>
          <a:p>
            <a:pPr lvl="1"/>
            <a:r>
              <a:rPr lang="en-US" dirty="0"/>
              <a:t>anticipating problems</a:t>
            </a:r>
          </a:p>
          <a:p>
            <a:pPr lvl="2"/>
            <a:r>
              <a:rPr lang="en-US" dirty="0"/>
              <a:t>resolving problems through planning, negotiation or by devising a new approach to correcting the problem</a:t>
            </a:r>
          </a:p>
        </p:txBody>
      </p:sp>
      <p:pic>
        <p:nvPicPr>
          <p:cNvPr id="5" name="Picture 4" descr="Image of a crumpled up pieces of paper surrounding a piece of paper with a lightbulb drawn on it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418844"/>
            <a:ext cx="2667000" cy="178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38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brainstorming</a:t>
            </a:r>
          </a:p>
          <a:p>
            <a:pPr lvl="2"/>
            <a:r>
              <a:rPr lang="en-US" dirty="0"/>
              <a:t>coming up with as many solutions as possible</a:t>
            </a:r>
          </a:p>
          <a:p>
            <a:pPr lvl="1"/>
            <a:r>
              <a:rPr lang="en-US" dirty="0"/>
              <a:t>trial and error</a:t>
            </a:r>
          </a:p>
          <a:p>
            <a:pPr lvl="2"/>
            <a:r>
              <a:rPr lang="en-US" dirty="0"/>
              <a:t>trying out all of the possible solutions and ruling out those which do not work</a:t>
            </a:r>
          </a:p>
          <a:p>
            <a:pPr lvl="1"/>
            <a:r>
              <a:rPr lang="en-US" dirty="0"/>
              <a:t>experience</a:t>
            </a:r>
          </a:p>
          <a:p>
            <a:pPr lvl="2"/>
            <a:r>
              <a:rPr lang="en-US" dirty="0"/>
              <a:t>using solutions which have worked in the past</a:t>
            </a:r>
          </a:p>
        </p:txBody>
      </p:sp>
      <p:pic>
        <p:nvPicPr>
          <p:cNvPr id="5" name="Picture 4" descr="Image of colleagues meeting to discuss their future financial plans, only silhouettes being viewe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6100" y="4724400"/>
            <a:ext cx="2971800" cy="19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142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 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89F481-D1CB-4AC0-B99A-E50A2FF40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Jane take initiative and implements a plan to solve a problem and brings about a positive result</a:t>
            </a:r>
          </a:p>
          <a:p>
            <a:r>
              <a:rPr lang="en-US" dirty="0"/>
              <a:t>John panics and gives up when presented with a problem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Who is the better problem solver?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274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working effectively and efficiently with others	</a:t>
            </a:r>
          </a:p>
          <a:p>
            <a:pPr lvl="1"/>
            <a:r>
              <a:rPr lang="en-US" dirty="0"/>
              <a:t>allows tasks to be completed quickly and accurately, allowing a company to take on more work and generate more revenue</a:t>
            </a:r>
          </a:p>
          <a:p>
            <a:r>
              <a:rPr lang="en-US" dirty="0"/>
              <a:t>Can lead to positive working relationships, improved working environments and a decrease in stress both at home and in the workplace</a:t>
            </a:r>
          </a:p>
        </p:txBody>
      </p:sp>
    </p:spTree>
    <p:extLst>
      <p:ext uri="{BB962C8B-B14F-4D97-AF65-F5344CB8AC3E}">
        <p14:creationId xmlns:p14="http://schemas.microsoft.com/office/powerpoint/2010/main" val="3195075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Teamwork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collaboration</a:t>
            </a:r>
          </a:p>
          <a:p>
            <a:pPr lvl="2"/>
            <a:r>
              <a:rPr lang="en-US" dirty="0"/>
              <a:t>knowing how to assess information and analyze it for validity and relevance with team members</a:t>
            </a:r>
          </a:p>
          <a:p>
            <a:pPr lvl="1"/>
            <a:r>
              <a:rPr lang="en-US" dirty="0"/>
              <a:t>conflict resolution</a:t>
            </a:r>
          </a:p>
          <a:p>
            <a:pPr lvl="2"/>
            <a:r>
              <a:rPr lang="en-US" dirty="0"/>
              <a:t>setting aside personal emotions and finding an answer which benefits each position allowing a fair decisions which benefits the company as a whole</a:t>
            </a:r>
          </a:p>
        </p:txBody>
      </p:sp>
    </p:spTree>
    <p:extLst>
      <p:ext uri="{BB962C8B-B14F-4D97-AF65-F5344CB8AC3E}">
        <p14:creationId xmlns:p14="http://schemas.microsoft.com/office/powerpoint/2010/main" val="4190823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Teamwork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reliability</a:t>
            </a:r>
          </a:p>
          <a:p>
            <a:pPr lvl="2"/>
            <a:r>
              <a:rPr lang="en-US" dirty="0"/>
              <a:t>understanding roles and responsibilities within the group and making an effort to implement them successfully</a:t>
            </a:r>
          </a:p>
          <a:p>
            <a:pPr lvl="1"/>
            <a:r>
              <a:rPr lang="en-US" dirty="0"/>
              <a:t>differing points of view</a:t>
            </a:r>
          </a:p>
          <a:p>
            <a:pPr lvl="2"/>
            <a:r>
              <a:rPr lang="en-US" dirty="0"/>
              <a:t>bringing together different view points helps create solutions to an issue</a:t>
            </a:r>
          </a:p>
        </p:txBody>
      </p:sp>
      <p:pic>
        <p:nvPicPr>
          <p:cNvPr id="5" name="Picture 4" descr="Image of a group of people dressed in business attire with their hands laying on top of each other in the center of the circle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2300" y="4776203"/>
            <a:ext cx="2819400" cy="188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46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Involves skills which are needed to be effective in any job market or workplace, examples include:</a:t>
            </a:r>
          </a:p>
          <a:p>
            <a:pPr lvl="1"/>
            <a:r>
              <a:rPr lang="en-US" dirty="0"/>
              <a:t>attendance</a:t>
            </a:r>
          </a:p>
          <a:p>
            <a:pPr lvl="1"/>
            <a:r>
              <a:rPr lang="en-US" dirty="0"/>
              <a:t>on-time arrival</a:t>
            </a:r>
          </a:p>
          <a:p>
            <a:pPr lvl="1"/>
            <a:r>
              <a:rPr lang="en-US" dirty="0"/>
              <a:t>meeting deadlines</a:t>
            </a:r>
          </a:p>
          <a:p>
            <a:pPr lvl="1"/>
            <a:r>
              <a:rPr lang="en-US" dirty="0"/>
              <a:t>working toward personal and team goals</a:t>
            </a:r>
          </a:p>
          <a:p>
            <a:pPr lvl="1"/>
            <a:r>
              <a:rPr lang="en-US" dirty="0"/>
              <a:t>ethical use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20160237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Teamwork 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D2654D-C827-4F07-8245-30AD4A145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Jane is an effective team member by clearly explaining her ideas to the group and listening carefully to the ideas of others </a:t>
            </a:r>
          </a:p>
          <a:p>
            <a:r>
              <a:rPr lang="en-US" dirty="0"/>
              <a:t>John sits back in a group, lets others make the decisions and does not speak up if he has an opinion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Which of the two is demonstrating positive teamwork?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051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ability to motivate people to accomplish a better result for an organization</a:t>
            </a:r>
          </a:p>
          <a:p>
            <a:r>
              <a:rPr lang="en-US" dirty="0"/>
              <a:t>Is having a strong sense of self</a:t>
            </a:r>
          </a:p>
          <a:p>
            <a:r>
              <a:rPr lang="en-US" dirty="0"/>
              <a:t>Is understanding the qualities which make other people want to follow and recognizing how to adjust those qualities when conditions require it</a:t>
            </a:r>
          </a:p>
        </p:txBody>
      </p:sp>
    </p:spTree>
    <p:extLst>
      <p:ext uri="{BB962C8B-B14F-4D97-AF65-F5344CB8AC3E}">
        <p14:creationId xmlns:p14="http://schemas.microsoft.com/office/powerpoint/2010/main" val="1244900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getting to know people </a:t>
            </a:r>
          </a:p>
          <a:p>
            <a:pPr lvl="2"/>
            <a:r>
              <a:rPr lang="en-US" dirty="0"/>
              <a:t>understanding an individuals strengths, weaknesses and motivations can allow for a more productive working relationship</a:t>
            </a:r>
          </a:p>
          <a:p>
            <a:pPr lvl="1"/>
            <a:r>
              <a:rPr lang="en-US" dirty="0"/>
              <a:t>treating everyone fairly</a:t>
            </a:r>
          </a:p>
          <a:p>
            <a:pPr lvl="2"/>
            <a:r>
              <a:rPr lang="en-US" dirty="0"/>
              <a:t>giving everyone an equal chance to participate, contribute and be recognized in the workplace</a:t>
            </a:r>
          </a:p>
        </p:txBody>
      </p:sp>
      <p:pic>
        <p:nvPicPr>
          <p:cNvPr id="5" name="Picture 4" descr="Image of a person holding up a small piece of paper with &quot;fairness&quot; written on it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4906962"/>
            <a:ext cx="2623653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758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making expectations clear</a:t>
            </a:r>
          </a:p>
          <a:p>
            <a:pPr lvl="2"/>
            <a:r>
              <a:rPr lang="en-US" dirty="0"/>
              <a:t>setting specific goals and requirements to give people direction and motivation</a:t>
            </a:r>
          </a:p>
          <a:p>
            <a:pPr lvl="1"/>
            <a:r>
              <a:rPr lang="en-US" dirty="0"/>
              <a:t>giving and receiving constructive criticism and feedback</a:t>
            </a:r>
          </a:p>
          <a:p>
            <a:pPr lvl="2"/>
            <a:r>
              <a:rPr lang="en-US" dirty="0"/>
              <a:t>giving advice which is </a:t>
            </a:r>
            <a:br>
              <a:rPr lang="en-US" dirty="0"/>
            </a:br>
            <a:r>
              <a:rPr lang="en-US" dirty="0"/>
              <a:t>useful and providing </a:t>
            </a:r>
            <a:br>
              <a:rPr lang="en-US" dirty="0"/>
            </a:br>
            <a:r>
              <a:rPr lang="en-US" dirty="0"/>
              <a:t>possible solutions for </a:t>
            </a:r>
            <a:br>
              <a:rPr lang="en-US" dirty="0"/>
            </a:br>
            <a:r>
              <a:rPr lang="en-US" dirty="0"/>
              <a:t>work improvement; </a:t>
            </a:r>
            <a:br>
              <a:rPr lang="en-US" dirty="0"/>
            </a:br>
            <a:r>
              <a:rPr lang="en-US" dirty="0"/>
              <a:t>listening to peer advice </a:t>
            </a:r>
            <a:br>
              <a:rPr lang="en-US" dirty="0"/>
            </a:br>
            <a:r>
              <a:rPr lang="en-US" dirty="0"/>
              <a:t>and solutions </a:t>
            </a:r>
          </a:p>
        </p:txBody>
      </p:sp>
      <p:pic>
        <p:nvPicPr>
          <p:cNvPr id="5" name="Picture 4" descr="Image of a confident business woman standing in front of a crowd of other business people in the background and out of focus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878262"/>
            <a:ext cx="3276600" cy="243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838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6D1CFB-BF84-453B-883F-7ADD29E2F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Jane participates in group discussions and inspires others while facilitating success, she encourages individuals to get on board and upholds herself to a high standard to lead by example</a:t>
            </a:r>
          </a:p>
          <a:p>
            <a:r>
              <a:rPr lang="en-US" dirty="0"/>
              <a:t>John on the other hand, has a lack of energy, is pessimistic and lacks interpersonal skills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Who is the better leader?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130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ability to plan and execute control over the amount of time spent on specific activities to effectively accomplish goals in a timely manner</a:t>
            </a:r>
          </a:p>
          <a:p>
            <a:r>
              <a:rPr lang="en-US" dirty="0"/>
              <a:t>Includes punctuality, which is defined as the ability to complete tasks and fulfill obligations in a timely manner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0018" y="6153090"/>
            <a:ext cx="8229599" cy="400110"/>
          </a:xfrm>
          <a:prstGeom prst="rect">
            <a:avLst/>
          </a:prstGeom>
          <a:noFill/>
          <a:ln>
            <a:solidFill>
              <a:srgbClr val="7C8284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Fun Fact: Punctuality is also referred to as being “on time.”</a:t>
            </a:r>
          </a:p>
        </p:txBody>
      </p:sp>
    </p:spTree>
    <p:extLst>
      <p:ext uri="{BB962C8B-B14F-4D97-AF65-F5344CB8AC3E}">
        <p14:creationId xmlns:p14="http://schemas.microsoft.com/office/powerpoint/2010/main" val="18778332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lead to the following:</a:t>
            </a:r>
          </a:p>
          <a:p>
            <a:pPr lvl="1"/>
            <a:r>
              <a:rPr lang="en-US" dirty="0"/>
              <a:t>greater productivity and efficiency</a:t>
            </a:r>
          </a:p>
          <a:p>
            <a:pPr lvl="1"/>
            <a:r>
              <a:rPr lang="en-US" dirty="0"/>
              <a:t>better professional status</a:t>
            </a:r>
          </a:p>
          <a:p>
            <a:pPr lvl="1"/>
            <a:r>
              <a:rPr lang="en-US" dirty="0"/>
              <a:t>less stress in the workplace</a:t>
            </a:r>
          </a:p>
          <a:p>
            <a:pPr lvl="1"/>
            <a:r>
              <a:rPr lang="en-US" dirty="0"/>
              <a:t>increased opportunities for advancement</a:t>
            </a:r>
          </a:p>
          <a:p>
            <a:pPr lvl="1"/>
            <a:r>
              <a:rPr lang="en-US" dirty="0"/>
              <a:t>greater opportunities to attain important career goals</a:t>
            </a:r>
          </a:p>
          <a:p>
            <a:pPr lvl="1"/>
            <a:r>
              <a:rPr lang="en-US" dirty="0"/>
              <a:t>providing reliability</a:t>
            </a:r>
          </a:p>
          <a:p>
            <a:pPr lvl="1"/>
            <a:r>
              <a:rPr lang="en-US" dirty="0"/>
              <a:t>building personal </a:t>
            </a:r>
            <a:br>
              <a:rPr lang="en-US" dirty="0"/>
            </a:br>
            <a:r>
              <a:rPr lang="en-US" dirty="0"/>
              <a:t>relationships</a:t>
            </a:r>
          </a:p>
          <a:p>
            <a:pPr lvl="1"/>
            <a:r>
              <a:rPr lang="en-US" dirty="0"/>
              <a:t>inspiring others</a:t>
            </a:r>
          </a:p>
        </p:txBody>
      </p:sp>
      <p:pic>
        <p:nvPicPr>
          <p:cNvPr id="6" name="Picture 5" descr="Image of a man in a business suit checking his watch.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134246"/>
            <a:ext cx="3581400" cy="238879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Management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prioritizing</a:t>
            </a:r>
          </a:p>
          <a:p>
            <a:pPr lvl="2"/>
            <a:r>
              <a:rPr lang="en-US" dirty="0"/>
              <a:t>deciding what tasks are urgent or important and completing those items first</a:t>
            </a:r>
          </a:p>
          <a:p>
            <a:pPr lvl="1"/>
            <a:r>
              <a:rPr lang="en-US" dirty="0"/>
              <a:t>setting goals</a:t>
            </a:r>
          </a:p>
          <a:p>
            <a:pPr lvl="2"/>
            <a:r>
              <a:rPr lang="en-US" dirty="0"/>
              <a:t>ability to designate short-term goals such as deadlines and long-term goals such as growth within the company and strive to complete each</a:t>
            </a:r>
          </a:p>
          <a:p>
            <a:pPr lvl="1"/>
            <a:r>
              <a:rPr lang="en-US" dirty="0"/>
              <a:t>avoiding procrastination</a:t>
            </a:r>
          </a:p>
          <a:p>
            <a:pPr lvl="2"/>
            <a:r>
              <a:rPr lang="en-US" dirty="0"/>
              <a:t>ability to schedule tasks within the correct time frame and understanding the task must be completed on time</a:t>
            </a:r>
          </a:p>
        </p:txBody>
      </p:sp>
    </p:spTree>
    <p:extLst>
      <p:ext uri="{BB962C8B-B14F-4D97-AF65-F5344CB8AC3E}">
        <p14:creationId xmlns:p14="http://schemas.microsoft.com/office/powerpoint/2010/main" val="40893725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Management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019" y="1253330"/>
            <a:ext cx="6023810" cy="5293773"/>
          </a:xfrm>
        </p:spPr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productivity</a:t>
            </a:r>
          </a:p>
          <a:p>
            <a:pPr lvl="2"/>
            <a:r>
              <a:rPr lang="en-US" dirty="0"/>
              <a:t>developing a regular work routine by finding more efficient ways to complete tasks</a:t>
            </a:r>
          </a:p>
          <a:p>
            <a:pPr lvl="1"/>
            <a:r>
              <a:rPr lang="en-US" dirty="0"/>
              <a:t>performance</a:t>
            </a:r>
          </a:p>
          <a:p>
            <a:pPr lvl="2"/>
            <a:r>
              <a:rPr lang="en-US" dirty="0"/>
              <a:t>breaking down tasks into easy to complete steps and keeping a positive attitude toward frustrations and failures</a:t>
            </a:r>
          </a:p>
        </p:txBody>
      </p:sp>
      <p:pic>
        <p:nvPicPr>
          <p:cNvPr id="5" name="Picture 4" descr="Image of a person holding out an alarm clock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9819" y="2057400"/>
            <a:ext cx="2209800" cy="330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88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Management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responsibility</a:t>
            </a:r>
          </a:p>
          <a:p>
            <a:pPr lvl="2"/>
            <a:r>
              <a:rPr lang="en-US" dirty="0"/>
              <a:t>organizing personal workloads, developing and practicing good work habits</a:t>
            </a:r>
          </a:p>
          <a:p>
            <a:pPr lvl="1"/>
            <a:r>
              <a:rPr lang="en-US" dirty="0"/>
              <a:t>teamwork</a:t>
            </a:r>
          </a:p>
          <a:p>
            <a:pPr lvl="2"/>
            <a:r>
              <a:rPr lang="en-US" dirty="0"/>
              <a:t>assisting with other duties in the business as needed</a:t>
            </a:r>
          </a:p>
        </p:txBody>
      </p:sp>
      <p:pic>
        <p:nvPicPr>
          <p:cNvPr id="5" name="Picture 4" descr="Image of an illuminated lightbulb on a piece of paper with various graphs and illustrations drawn on it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4038600"/>
            <a:ext cx="3505200" cy="266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0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often more important to employers than having specific job-related skills</a:t>
            </a:r>
          </a:p>
          <a:p>
            <a:pPr lvl="1"/>
            <a:r>
              <a:rPr lang="en-US" dirty="0"/>
              <a:t>employers know they can train employees, but want employees with rudimentary capabilities which are difficult and time consuming to teach</a:t>
            </a:r>
          </a:p>
        </p:txBody>
      </p:sp>
      <p:pic>
        <p:nvPicPr>
          <p:cNvPr id="5" name="Picture 4" descr="Image of a young woman being interviewed by another woman who is taking notes and sitting in front of a laptop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3904227"/>
            <a:ext cx="3886200" cy="259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043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Management 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B57B57-2631-4849-A697-F5476A161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Jane always works on tasks with the highest priority, sets aside time for planning and scheduling and finishes projects within the deadline</a:t>
            </a:r>
          </a:p>
          <a:p>
            <a:r>
              <a:rPr lang="en-US" dirty="0"/>
              <a:t>John procrastinates, misses deadlines and allows other people to pick up his slack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Who is best utilizing time management strategies?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222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of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Affects nearly all aspects of life and has brought about a revolution in the business world </a:t>
            </a:r>
          </a:p>
          <a:p>
            <a:r>
              <a:rPr lang="en-US" dirty="0"/>
              <a:t>Allows businesses to expand quickly and efficiently, examples include:</a:t>
            </a:r>
          </a:p>
          <a:p>
            <a:pPr lvl="1"/>
            <a:r>
              <a:rPr lang="en-US" dirty="0"/>
              <a:t>video conferencing </a:t>
            </a:r>
          </a:p>
          <a:p>
            <a:pPr lvl="1"/>
            <a:r>
              <a:rPr lang="en-US" dirty="0"/>
              <a:t>social networks </a:t>
            </a:r>
          </a:p>
          <a:p>
            <a:pPr lvl="1"/>
            <a:r>
              <a:rPr lang="en-US" dirty="0"/>
              <a:t>virtual office technology</a:t>
            </a:r>
          </a:p>
          <a:p>
            <a:r>
              <a:rPr lang="en-US" dirty="0"/>
              <a:t>May allow businesses to target a wider customer base and increase profits</a:t>
            </a:r>
          </a:p>
        </p:txBody>
      </p:sp>
    </p:spTree>
    <p:extLst>
      <p:ext uri="{BB962C8B-B14F-4D97-AF65-F5344CB8AC3E}">
        <p14:creationId xmlns:p14="http://schemas.microsoft.com/office/powerpoint/2010/main" val="9256666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of Technology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communication</a:t>
            </a:r>
          </a:p>
          <a:p>
            <a:pPr lvl="2"/>
            <a:r>
              <a:rPr lang="en-US" dirty="0"/>
              <a:t>knowing what people are discussing and actively participating in the conversation</a:t>
            </a:r>
          </a:p>
          <a:p>
            <a:pPr lvl="1"/>
            <a:r>
              <a:rPr lang="en-US" dirty="0"/>
              <a:t>organization</a:t>
            </a:r>
          </a:p>
          <a:p>
            <a:pPr lvl="2"/>
            <a:r>
              <a:rPr lang="en-US" dirty="0"/>
              <a:t>storing information from physical filing cabinets to flash drives, shared servers and the cloud</a:t>
            </a:r>
          </a:p>
        </p:txBody>
      </p:sp>
      <p:pic>
        <p:nvPicPr>
          <p:cNvPr id="5" name="Picture 4" descr="Image of a man in business attire holding a tablet and clicking on the screen as small icons pop into the air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4613973"/>
            <a:ext cx="3048000" cy="20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999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of Technology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relevance</a:t>
            </a:r>
          </a:p>
          <a:p>
            <a:pPr lvl="2"/>
            <a:r>
              <a:rPr lang="en-US" dirty="0"/>
              <a:t>an individual is more likely to gain employment in today’s job market with technological knowledge</a:t>
            </a:r>
          </a:p>
          <a:p>
            <a:pPr lvl="1"/>
            <a:r>
              <a:rPr lang="en-US" dirty="0"/>
              <a:t>efficiency</a:t>
            </a:r>
          </a:p>
          <a:p>
            <a:pPr lvl="2"/>
            <a:r>
              <a:rPr lang="en-US" dirty="0"/>
              <a:t>saving time by using office technology to speed up the work flow process</a:t>
            </a:r>
          </a:p>
          <a:p>
            <a:pPr lvl="1"/>
            <a:r>
              <a:rPr lang="en-US" dirty="0"/>
              <a:t>willingness to learn </a:t>
            </a:r>
          </a:p>
          <a:p>
            <a:pPr lvl="2"/>
            <a:r>
              <a:rPr lang="en-US" dirty="0"/>
              <a:t>learning new technology and methods without having to be asked</a:t>
            </a:r>
          </a:p>
        </p:txBody>
      </p:sp>
    </p:spTree>
    <p:extLst>
      <p:ext uri="{BB962C8B-B14F-4D97-AF65-F5344CB8AC3E}">
        <p14:creationId xmlns:p14="http://schemas.microsoft.com/office/powerpoint/2010/main" val="14886911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Knowledge of Technology 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727406-E725-46A8-8BC6-72674FC91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Jane always exhibits professional use of technology, uses technology as a tool in her everyday job and is open to learning new technology skills</a:t>
            </a:r>
          </a:p>
          <a:p>
            <a:r>
              <a:rPr lang="en-US" dirty="0"/>
              <a:t>John has a lack of knowledge of technology and struggles to perform common functions in everyday programs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Who has a better knowledge of technology?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3920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ability to cope with job stress which benefits an individuals personal and professional life</a:t>
            </a:r>
          </a:p>
          <a:p>
            <a:r>
              <a:rPr lang="en-US" dirty="0"/>
              <a:t>Can result in the following:</a:t>
            </a:r>
          </a:p>
          <a:p>
            <a:pPr lvl="1"/>
            <a:r>
              <a:rPr lang="en-US" dirty="0"/>
              <a:t>greater productivity in the workplace</a:t>
            </a:r>
          </a:p>
          <a:p>
            <a:pPr lvl="1"/>
            <a:r>
              <a:rPr lang="en-US" dirty="0"/>
              <a:t>improved mental and physical health</a:t>
            </a:r>
          </a:p>
          <a:p>
            <a:pPr lvl="1"/>
            <a:r>
              <a:rPr lang="en-US" dirty="0"/>
              <a:t>greater success in life</a:t>
            </a:r>
          </a:p>
        </p:txBody>
      </p:sp>
    </p:spTree>
    <p:extLst>
      <p:ext uri="{BB962C8B-B14F-4D97-AF65-F5344CB8AC3E}">
        <p14:creationId xmlns:p14="http://schemas.microsoft.com/office/powerpoint/2010/main" val="7679413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Management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identification</a:t>
            </a:r>
          </a:p>
          <a:p>
            <a:pPr lvl="2"/>
            <a:r>
              <a:rPr lang="en-US" dirty="0"/>
              <a:t>recognizing what causes stress and developing ways to reduce it both mentally and physically</a:t>
            </a:r>
          </a:p>
          <a:p>
            <a:pPr lvl="1"/>
            <a:r>
              <a:rPr lang="en-US" dirty="0"/>
              <a:t>utilization</a:t>
            </a:r>
          </a:p>
          <a:p>
            <a:pPr lvl="2"/>
            <a:r>
              <a:rPr lang="en-US" dirty="0"/>
              <a:t>managing workloads and productivity by using available in-house and outside resources</a:t>
            </a:r>
          </a:p>
        </p:txBody>
      </p:sp>
    </p:spTree>
    <p:extLst>
      <p:ext uri="{BB962C8B-B14F-4D97-AF65-F5344CB8AC3E}">
        <p14:creationId xmlns:p14="http://schemas.microsoft.com/office/powerpoint/2010/main" val="29461947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Management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positivity</a:t>
            </a:r>
          </a:p>
          <a:p>
            <a:pPr lvl="2"/>
            <a:r>
              <a:rPr lang="en-US" dirty="0"/>
              <a:t>reacting in a manner which maintains a positive attitude</a:t>
            </a:r>
          </a:p>
          <a:p>
            <a:pPr lvl="1"/>
            <a:r>
              <a:rPr lang="en-US" dirty="0"/>
              <a:t>flexibility	</a:t>
            </a:r>
          </a:p>
          <a:p>
            <a:pPr lvl="2"/>
            <a:r>
              <a:rPr lang="en-US" dirty="0"/>
              <a:t>easily making changes to better meet business needs</a:t>
            </a:r>
          </a:p>
          <a:p>
            <a:pPr lvl="1"/>
            <a:r>
              <a:rPr lang="en-US" dirty="0"/>
              <a:t>separation</a:t>
            </a:r>
          </a:p>
          <a:p>
            <a:pPr lvl="2"/>
            <a:r>
              <a:rPr lang="en-US" dirty="0"/>
              <a:t>setting boundaries and establishing routines to be able to separate home and work stress </a:t>
            </a:r>
          </a:p>
        </p:txBody>
      </p:sp>
    </p:spTree>
    <p:extLst>
      <p:ext uri="{BB962C8B-B14F-4D97-AF65-F5344CB8AC3E}">
        <p14:creationId xmlns:p14="http://schemas.microsoft.com/office/powerpoint/2010/main" val="35674776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Management 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C252F0-7A87-4A95-9CC6-68B2C8166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Jane is experiencing stress at work, she has decided to try walking for one hour every day to help alleviate her stress </a:t>
            </a:r>
          </a:p>
          <a:p>
            <a:r>
              <a:rPr lang="en-US" dirty="0"/>
              <a:t>John does not create a balanced schedule, prioritize his tasks or take care of himself physically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Who is displaying good stress management practices?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185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Work-Life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defined as an employee prioritizing between work productivity, responsibilities and their lifestyle outside of work, such as family life </a:t>
            </a:r>
          </a:p>
          <a:p>
            <a:r>
              <a:rPr lang="en-US" dirty="0"/>
              <a:t>Includes:</a:t>
            </a:r>
          </a:p>
          <a:p>
            <a:pPr lvl="1"/>
            <a:r>
              <a:rPr lang="en-US" dirty="0"/>
              <a:t>creating downtime </a:t>
            </a:r>
          </a:p>
          <a:p>
            <a:pPr lvl="2"/>
            <a:r>
              <a:rPr lang="en-US" dirty="0"/>
              <a:t>making a point to schedule time with family and friends during the week </a:t>
            </a:r>
          </a:p>
          <a:p>
            <a:pPr lvl="1"/>
            <a:r>
              <a:rPr lang="en-US" dirty="0"/>
              <a:t>exercising</a:t>
            </a:r>
          </a:p>
          <a:p>
            <a:pPr lvl="2"/>
            <a:r>
              <a:rPr lang="en-US" dirty="0"/>
              <a:t>making time for exercise, it will reduce stress, improve health and create more energy for the day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Employability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 skills and attitudes necessary to gain employment and participate effectively in the workplace</a:t>
            </a:r>
          </a:p>
          <a:p>
            <a:r>
              <a:rPr lang="en-US" dirty="0"/>
              <a:t>Can be developed in many ways including school activities, interactions within the community, working with others, hobbies and sports</a:t>
            </a:r>
          </a:p>
          <a:p>
            <a:r>
              <a:rPr lang="en-US" dirty="0"/>
              <a:t>Are important skills which will continue to develop throughout a career</a:t>
            </a:r>
          </a:p>
          <a:p>
            <a:r>
              <a:rPr lang="en-US" dirty="0"/>
              <a:t>Are also known as transferrable skills</a:t>
            </a:r>
          </a:p>
        </p:txBody>
      </p:sp>
    </p:spTree>
    <p:extLst>
      <p:ext uri="{BB962C8B-B14F-4D97-AF65-F5344CB8AC3E}">
        <p14:creationId xmlns:p14="http://schemas.microsoft.com/office/powerpoint/2010/main" val="1402101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Work-Life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dropping activities which reduce your time or energy</a:t>
            </a:r>
          </a:p>
          <a:p>
            <a:pPr lvl="2"/>
            <a:r>
              <a:rPr lang="en-US" dirty="0"/>
              <a:t>avoid negative gossiping and venting by other employees and limit time on the web and social media</a:t>
            </a:r>
          </a:p>
          <a:p>
            <a:pPr lvl="1"/>
            <a:r>
              <a:rPr lang="en-US" dirty="0"/>
              <a:t>taking time for relaxation</a:t>
            </a:r>
          </a:p>
          <a:p>
            <a:pPr lvl="2"/>
            <a:r>
              <a:rPr lang="en-US" dirty="0"/>
              <a:t>take a few minutes out </a:t>
            </a:r>
            <a:br>
              <a:rPr lang="en-US" dirty="0"/>
            </a:br>
            <a:r>
              <a:rPr lang="en-US" dirty="0"/>
              <a:t>of the day to do something </a:t>
            </a:r>
            <a:br>
              <a:rPr lang="en-US" dirty="0"/>
            </a:br>
            <a:r>
              <a:rPr lang="en-US" dirty="0"/>
              <a:t>to recharge yourself</a:t>
            </a:r>
          </a:p>
        </p:txBody>
      </p:sp>
      <p:pic>
        <p:nvPicPr>
          <p:cNvPr id="5" name="Picture 4" descr="Image of a businessman looking over his glasses at the camera while two coworkers talk in the background.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114800"/>
            <a:ext cx="3048000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Work-Life Balance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Mary often spends time in the morning with other employees gossiping about others and complaining about their work</a:t>
            </a:r>
          </a:p>
          <a:p>
            <a:r>
              <a:rPr lang="en-US" dirty="0"/>
              <a:t>Jennifer takes a few minutes out of her day to recharge and often exercises during her lunch break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Who is displaying better work-life balance practices?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Productive Work Habits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choosing to work smart every day through consistent behavior, resulting in increased productivity</a:t>
            </a:r>
          </a:p>
          <a:p>
            <a:r>
              <a:rPr lang="en-US" dirty="0"/>
              <a:t>Include:</a:t>
            </a:r>
          </a:p>
          <a:p>
            <a:pPr lvl="1"/>
            <a:r>
              <a:rPr lang="en-US" dirty="0"/>
              <a:t>taking more breaks</a:t>
            </a:r>
          </a:p>
          <a:p>
            <a:pPr lvl="2"/>
            <a:r>
              <a:rPr lang="en-US" dirty="0"/>
              <a:t>after several long hours of work, take a moment to refresh by going for a walk or grabbing lunch or a snack</a:t>
            </a:r>
          </a:p>
          <a:p>
            <a:pPr lvl="1"/>
            <a:r>
              <a:rPr lang="en-US" dirty="0"/>
              <a:t>using the morning to focus</a:t>
            </a:r>
          </a:p>
          <a:p>
            <a:pPr lvl="2"/>
            <a:r>
              <a:rPr lang="en-US" dirty="0"/>
              <a:t>start the day by ignoring e-mails and getting in a good breakfast, meditating or working out to fuel for a productive day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Productive Work Habits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tackling challenging tasks before lunch</a:t>
            </a:r>
          </a:p>
          <a:p>
            <a:pPr lvl="2"/>
            <a:r>
              <a:rPr lang="en-US" dirty="0"/>
              <a:t>finish the most challenging work first and save meetings or busy work for the afternoon</a:t>
            </a:r>
          </a:p>
          <a:p>
            <a:pPr lvl="1"/>
            <a:r>
              <a:rPr lang="en-US" dirty="0"/>
              <a:t>creating a system</a:t>
            </a:r>
          </a:p>
          <a:p>
            <a:pPr lvl="2"/>
            <a:r>
              <a:rPr lang="en-US" dirty="0"/>
              <a:t>plan and create a schedule for the day and stay organized </a:t>
            </a:r>
          </a:p>
          <a:p>
            <a:pPr lvl="1"/>
            <a:r>
              <a:rPr lang="en-US" dirty="0"/>
              <a:t>stop multi-tasking</a:t>
            </a:r>
          </a:p>
          <a:p>
            <a:pPr lvl="2"/>
            <a:r>
              <a:rPr lang="en-US" dirty="0"/>
              <a:t>concentrate on one task at </a:t>
            </a:r>
            <a:br>
              <a:rPr lang="en-US" dirty="0"/>
            </a:br>
            <a:r>
              <a:rPr lang="en-US" dirty="0"/>
              <a:t>a time and work at a </a:t>
            </a:r>
            <a:br>
              <a:rPr lang="en-US" dirty="0"/>
            </a:br>
            <a:r>
              <a:rPr lang="en-US" dirty="0"/>
              <a:t>steady pace</a:t>
            </a:r>
          </a:p>
        </p:txBody>
      </p:sp>
      <p:pic>
        <p:nvPicPr>
          <p:cNvPr id="6" name="Picture 5" descr="Image of a young woman at a desk, looking at her phone and notebook while typing on her laptop.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191000"/>
            <a:ext cx="3048000" cy="2033016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Productive Work Habits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developing a positive attitude</a:t>
            </a:r>
          </a:p>
          <a:p>
            <a:pPr lvl="2"/>
            <a:r>
              <a:rPr lang="en-US" dirty="0"/>
              <a:t>create goals, provide a strong work ethic, value good attendance and punctuality and realize the importance of rest and relaxation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Productive Work Habits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Jim is always multi-tasking several projects and forgets to take breaks during the day</a:t>
            </a:r>
          </a:p>
          <a:p>
            <a:r>
              <a:rPr lang="en-US" dirty="0"/>
              <a:t>Smith tackles his challenging work in the morning and concentrates on one task at a time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Who is displaying productive work habit practices?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Employability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extremely important in the workplace and are often used to determine the following:</a:t>
            </a:r>
          </a:p>
          <a:p>
            <a:pPr lvl="1"/>
            <a:r>
              <a:rPr lang="en-US" dirty="0"/>
              <a:t>securing and maintaining employment</a:t>
            </a:r>
          </a:p>
          <a:p>
            <a:pPr lvl="1"/>
            <a:r>
              <a:rPr lang="en-US" dirty="0"/>
              <a:t>employment advancement</a:t>
            </a:r>
          </a:p>
          <a:p>
            <a:pPr lvl="1"/>
            <a:r>
              <a:rPr lang="en-US" dirty="0"/>
              <a:t>terminating employment</a:t>
            </a:r>
          </a:p>
        </p:txBody>
      </p:sp>
      <p:pic>
        <p:nvPicPr>
          <p:cNvPr id="6" name="Picture 5" descr="Image of two people in business attire look at a contract on a clipboard with analytical papers around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191000"/>
            <a:ext cx="3624858" cy="2530151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Securing &amp; Maintaining 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assurance an employee will secure, maintain and keep a job</a:t>
            </a:r>
          </a:p>
          <a:p>
            <a:r>
              <a:rPr lang="en-US" dirty="0"/>
              <a:t>Requires employees to practice effective employability skills and includes the following tips:</a:t>
            </a:r>
          </a:p>
          <a:p>
            <a:pPr lvl="1"/>
            <a:r>
              <a:rPr lang="en-US" dirty="0"/>
              <a:t>work hard</a:t>
            </a:r>
          </a:p>
          <a:p>
            <a:pPr lvl="2"/>
            <a:r>
              <a:rPr lang="en-US" dirty="0"/>
              <a:t>stay productive and use time wisely</a:t>
            </a:r>
          </a:p>
          <a:p>
            <a:pPr lvl="1"/>
            <a:r>
              <a:rPr lang="en-US" dirty="0"/>
              <a:t>be on time</a:t>
            </a:r>
          </a:p>
          <a:p>
            <a:pPr lvl="2"/>
            <a:r>
              <a:rPr lang="en-US" dirty="0"/>
              <a:t>do not show up late, take long lunches, over use sick time or leave early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Securing &amp; Maintaining 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Includes the following tips:</a:t>
            </a:r>
          </a:p>
          <a:p>
            <a:pPr lvl="1"/>
            <a:r>
              <a:rPr lang="en-US" dirty="0"/>
              <a:t>be a team player</a:t>
            </a:r>
          </a:p>
          <a:p>
            <a:pPr lvl="2"/>
            <a:r>
              <a:rPr lang="en-US" dirty="0"/>
              <a:t>work well with others and do not gossip about other employees </a:t>
            </a:r>
          </a:p>
          <a:p>
            <a:pPr lvl="1"/>
            <a:r>
              <a:rPr lang="en-US" dirty="0"/>
              <a:t>do not complain</a:t>
            </a:r>
          </a:p>
          <a:p>
            <a:pPr lvl="2"/>
            <a:r>
              <a:rPr lang="en-US" dirty="0"/>
              <a:t>stay positive and appreciate your current job</a:t>
            </a:r>
          </a:p>
          <a:p>
            <a:pPr lvl="1"/>
            <a:r>
              <a:rPr lang="en-US" dirty="0"/>
              <a:t>offer to help</a:t>
            </a:r>
          </a:p>
          <a:p>
            <a:pPr lvl="2"/>
            <a:r>
              <a:rPr lang="en-US" dirty="0"/>
              <a:t>volunteer time for new projects and take on more responsibility</a:t>
            </a:r>
          </a:p>
          <a:p>
            <a:pPr lvl="1"/>
            <a:r>
              <a:rPr lang="en-US" dirty="0"/>
              <a:t>keep your thoughts to yourself</a:t>
            </a:r>
          </a:p>
          <a:p>
            <a:pPr lvl="2"/>
            <a:r>
              <a:rPr lang="en-US" dirty="0"/>
              <a:t>do not discuss issues about your job to the world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Securing &amp; Maintaining Employment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is often late to work and is always complaining about the work he has to complete</a:t>
            </a:r>
          </a:p>
          <a:p>
            <a:r>
              <a:rPr lang="en-US" dirty="0"/>
              <a:t>Christi volunteers her time to work on a new project and shows up to work on time every day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Which of the employees has more job security?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Employability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the following:</a:t>
            </a:r>
          </a:p>
          <a:p>
            <a:pPr lvl="1"/>
            <a:r>
              <a:rPr lang="en-US" dirty="0"/>
              <a:t>professionalism</a:t>
            </a:r>
          </a:p>
          <a:p>
            <a:pPr lvl="1"/>
            <a:r>
              <a:rPr lang="en-US" dirty="0"/>
              <a:t>effective communication </a:t>
            </a:r>
          </a:p>
          <a:p>
            <a:pPr lvl="1"/>
            <a:r>
              <a:rPr lang="en-US" dirty="0"/>
              <a:t>ethical behavior</a:t>
            </a:r>
          </a:p>
          <a:p>
            <a:pPr lvl="1"/>
            <a:r>
              <a:rPr lang="en-US" dirty="0"/>
              <a:t>academic preparation</a:t>
            </a:r>
          </a:p>
          <a:p>
            <a:pPr lvl="1"/>
            <a:r>
              <a:rPr lang="en-US" dirty="0"/>
              <a:t>critical thinking</a:t>
            </a:r>
          </a:p>
          <a:p>
            <a:pPr lvl="1"/>
            <a:r>
              <a:rPr lang="en-US" dirty="0"/>
              <a:t>problem solving </a:t>
            </a:r>
          </a:p>
          <a:p>
            <a:pPr lvl="1"/>
            <a:r>
              <a:rPr lang="en-US" dirty="0"/>
              <a:t>teamwork</a:t>
            </a:r>
          </a:p>
        </p:txBody>
      </p:sp>
      <p:pic>
        <p:nvPicPr>
          <p:cNvPr id="5" name="Picture 4" descr="Image of a young woman in business attire leaning on a railing, smiling at the camera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371600"/>
            <a:ext cx="2667000" cy="352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087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Advancement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one of the most </a:t>
            </a:r>
            <a:br>
              <a:rPr lang="en-US" dirty="0"/>
            </a:br>
            <a:r>
              <a:rPr lang="en-US" dirty="0"/>
              <a:t>important factors for </a:t>
            </a:r>
            <a:br>
              <a:rPr lang="en-US" dirty="0"/>
            </a:br>
            <a:r>
              <a:rPr lang="en-US" dirty="0"/>
              <a:t>employee satisfaction </a:t>
            </a:r>
            <a:br>
              <a:rPr lang="en-US" dirty="0"/>
            </a:br>
            <a:r>
              <a:rPr lang="en-US" dirty="0"/>
              <a:t>and retention</a:t>
            </a:r>
          </a:p>
          <a:p>
            <a:r>
              <a:rPr lang="en-US" dirty="0"/>
              <a:t>Leads to the following:</a:t>
            </a:r>
          </a:p>
          <a:p>
            <a:pPr lvl="1"/>
            <a:r>
              <a:rPr lang="en-US" dirty="0"/>
              <a:t>a clearer career path</a:t>
            </a:r>
          </a:p>
          <a:p>
            <a:pPr lvl="1"/>
            <a:r>
              <a:rPr lang="en-US" dirty="0"/>
              <a:t>increased motivation</a:t>
            </a:r>
          </a:p>
          <a:p>
            <a:pPr lvl="1"/>
            <a:r>
              <a:rPr lang="en-US" dirty="0"/>
              <a:t>tangible goals to work towards</a:t>
            </a:r>
          </a:p>
          <a:p>
            <a:r>
              <a:rPr lang="en-US" dirty="0"/>
              <a:t>Opportunities often include:</a:t>
            </a:r>
          </a:p>
          <a:p>
            <a:pPr lvl="1"/>
            <a:r>
              <a:rPr lang="en-US" dirty="0"/>
              <a:t>increased salary or benefits</a:t>
            </a:r>
          </a:p>
          <a:p>
            <a:pPr lvl="1"/>
            <a:r>
              <a:rPr lang="en-US" dirty="0"/>
              <a:t>promotions</a:t>
            </a:r>
          </a:p>
        </p:txBody>
      </p:sp>
      <p:pic>
        <p:nvPicPr>
          <p:cNvPr id="6" name="Picture 5" descr="Image of two men in business attire shake hands.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71600"/>
            <a:ext cx="3505200" cy="2337968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Advancement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requires employees to take an initiative and perform the following:</a:t>
            </a:r>
          </a:p>
          <a:p>
            <a:pPr lvl="1"/>
            <a:r>
              <a:rPr lang="en-US" dirty="0"/>
              <a:t>talking to your boss</a:t>
            </a:r>
          </a:p>
          <a:p>
            <a:pPr lvl="1"/>
            <a:r>
              <a:rPr lang="en-US" dirty="0"/>
              <a:t>asking for more work</a:t>
            </a:r>
          </a:p>
          <a:p>
            <a:pPr lvl="1"/>
            <a:r>
              <a:rPr lang="en-US" dirty="0"/>
              <a:t>volunteering </a:t>
            </a:r>
          </a:p>
          <a:p>
            <a:pPr lvl="1"/>
            <a:r>
              <a:rPr lang="en-US" dirty="0"/>
              <a:t>working on interpersonal skills</a:t>
            </a:r>
          </a:p>
          <a:p>
            <a:pPr lvl="1"/>
            <a:r>
              <a:rPr lang="en-US" dirty="0"/>
              <a:t>being innovative</a:t>
            </a:r>
          </a:p>
          <a:p>
            <a:pPr lvl="1"/>
            <a:r>
              <a:rPr lang="en-US" dirty="0"/>
              <a:t>finding a mentor</a:t>
            </a:r>
          </a:p>
          <a:p>
            <a:pPr lvl="1"/>
            <a:r>
              <a:rPr lang="en-US" dirty="0"/>
              <a:t>selling yourself</a:t>
            </a:r>
          </a:p>
          <a:p>
            <a:pPr lvl="1"/>
            <a:r>
              <a:rPr lang="en-US" dirty="0"/>
              <a:t>keep learning</a:t>
            </a:r>
          </a:p>
          <a:p>
            <a:pPr lvl="1"/>
            <a:r>
              <a:rPr lang="en-US" dirty="0"/>
              <a:t>expanding your network</a:t>
            </a:r>
          </a:p>
          <a:p>
            <a:pPr lvl="1"/>
            <a:r>
              <a:rPr lang="en-US" dirty="0"/>
              <a:t>building your reputation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Employment Advancement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Katie speaks to her boss about her career goals and often asks for more work</a:t>
            </a:r>
          </a:p>
          <a:p>
            <a:r>
              <a:rPr lang="en-US" dirty="0"/>
              <a:t>Gary has not spoken to his boss about his career goals and does not ask for extra work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Who is more likely to advance in their career?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Terminating 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Is defined as an employee leaving a company and is referred to as “quitting a job”</a:t>
            </a:r>
          </a:p>
          <a:p>
            <a:r>
              <a:rPr lang="en-US" sz="3000" dirty="0"/>
              <a:t>Is often required by employees due to the following workplace problems:</a:t>
            </a:r>
          </a:p>
          <a:p>
            <a:pPr lvl="1"/>
            <a:r>
              <a:rPr lang="en-US" dirty="0"/>
              <a:t>overworked</a:t>
            </a:r>
          </a:p>
          <a:p>
            <a:pPr lvl="1"/>
            <a:r>
              <a:rPr lang="en-US" dirty="0"/>
              <a:t>no recognition or rewards for good work</a:t>
            </a:r>
          </a:p>
          <a:p>
            <a:pPr lvl="1"/>
            <a:r>
              <a:rPr lang="en-US" dirty="0"/>
              <a:t>poor relationships and interpersonal skills in the workplace</a:t>
            </a:r>
          </a:p>
          <a:p>
            <a:pPr lvl="1"/>
            <a:r>
              <a:rPr lang="en-US" dirty="0"/>
              <a:t>employers dishonoring commitments</a:t>
            </a:r>
          </a:p>
          <a:p>
            <a:pPr lvl="1"/>
            <a:r>
              <a:rPr lang="en-US" dirty="0"/>
              <a:t>employers hiring and promoting the wrong people</a:t>
            </a:r>
          </a:p>
          <a:p>
            <a:pPr lvl="1"/>
            <a:r>
              <a:rPr lang="en-US" dirty="0"/>
              <a:t>employers failing to engage creativity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Terminating 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 an employee to perform the following:</a:t>
            </a:r>
          </a:p>
          <a:p>
            <a:pPr lvl="1"/>
            <a:r>
              <a:rPr lang="en-US" dirty="0"/>
              <a:t>notify the boss</a:t>
            </a:r>
          </a:p>
          <a:p>
            <a:pPr lvl="2"/>
            <a:r>
              <a:rPr lang="en-US" dirty="0"/>
              <a:t>schedule a meeting and notify the boss in person</a:t>
            </a:r>
          </a:p>
          <a:p>
            <a:pPr lvl="1"/>
            <a:r>
              <a:rPr lang="en-US" dirty="0"/>
              <a:t>give plenty of notice</a:t>
            </a:r>
          </a:p>
          <a:p>
            <a:pPr lvl="2"/>
            <a:r>
              <a:rPr lang="en-US" dirty="0"/>
              <a:t>give at least two weeks or more in order to make the transition process easier</a:t>
            </a:r>
          </a:p>
          <a:p>
            <a:pPr lvl="1"/>
            <a:r>
              <a:rPr lang="en-US" dirty="0"/>
              <a:t>prepare emotions</a:t>
            </a:r>
          </a:p>
          <a:p>
            <a:pPr lvl="2"/>
            <a:r>
              <a:rPr lang="en-US" dirty="0"/>
              <a:t>contain feelings of regret, anger, frustration or sadness and do not feel obligated to explain the reason for leaving</a:t>
            </a:r>
          </a:p>
        </p:txBody>
      </p:sp>
    </p:spTree>
    <p:extLst>
      <p:ext uri="{BB962C8B-B14F-4D97-AF65-F5344CB8AC3E}">
        <p14:creationId xmlns:p14="http://schemas.microsoft.com/office/powerpoint/2010/main" val="22156260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Terminating 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 an employee to perform the following:</a:t>
            </a:r>
          </a:p>
          <a:p>
            <a:pPr lvl="1"/>
            <a:r>
              <a:rPr lang="en-US" dirty="0"/>
              <a:t>finish with a strong performance</a:t>
            </a:r>
          </a:p>
          <a:p>
            <a:pPr lvl="2"/>
            <a:r>
              <a:rPr lang="en-US" dirty="0"/>
              <a:t>continue working well on projects, do not leave employers or colleagues in a bind and leave a good impression</a:t>
            </a:r>
          </a:p>
          <a:p>
            <a:pPr lvl="1"/>
            <a:r>
              <a:rPr lang="en-US" dirty="0"/>
              <a:t>show gratitude</a:t>
            </a:r>
          </a:p>
          <a:p>
            <a:pPr lvl="2"/>
            <a:r>
              <a:rPr lang="en-US" dirty="0"/>
              <a:t>verbally thank employers </a:t>
            </a:r>
            <a:br>
              <a:rPr lang="en-US" dirty="0"/>
            </a:br>
            <a:r>
              <a:rPr lang="en-US" dirty="0"/>
              <a:t>and colleagues and be </a:t>
            </a:r>
            <a:br>
              <a:rPr lang="en-US" dirty="0"/>
            </a:br>
            <a:r>
              <a:rPr lang="en-US" dirty="0"/>
              <a:t>positive</a:t>
            </a:r>
          </a:p>
        </p:txBody>
      </p:sp>
      <p:pic>
        <p:nvPicPr>
          <p:cNvPr id="6" name="Picture 5" descr="Image of a woman holding the contents of her desk in a box as she leaves her previous place of work.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206875"/>
            <a:ext cx="3403485" cy="2270125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Terminating Employment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James feels overworked and is overwhelmed with his current job. He quits unexpectedly without any notice.</a:t>
            </a:r>
          </a:p>
          <a:p>
            <a:r>
              <a:rPr lang="en-US" dirty="0"/>
              <a:t>Allison has accepted a position at a new company and schedules a meeting with her current boss to give her two weeks notice.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Who has terminated their employment more successfully?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Heathfield, Susan Human Resources http://humanresources.about.com 2014</a:t>
            </a:r>
          </a:p>
          <a:p>
            <a:r>
              <a:rPr lang="en-US" sz="2000" dirty="0"/>
              <a:t>Mind Tools The Toolkit http://www.midtools.com/fulltoolkit.htm 2014</a:t>
            </a:r>
          </a:p>
          <a:p>
            <a:r>
              <a:rPr lang="en-US" sz="2000" dirty="0"/>
              <a:t>Employee Motivation Skills www.employee-motivation-skills.com 2013</a:t>
            </a:r>
          </a:p>
          <a:p>
            <a:r>
              <a:rPr lang="en-US" sz="2000" dirty="0"/>
              <a:t>Employability Skills from Framework to Practice http://www.nssc.natese.gov.au/_data_assets_pdf_file/0010/69454/employability_skills_from_frameowrk_to_practices.pdf 2006</a:t>
            </a:r>
          </a:p>
          <a:p>
            <a:r>
              <a:rPr lang="en-US" sz="2000" dirty="0"/>
              <a:t>Top 10 Employability Skills http://www.exeter.ac.uk/ambassadors/HESTEM/resources/General/STEMNET%20Employability%20skills%20guide.pdf</a:t>
            </a:r>
          </a:p>
          <a:p>
            <a:r>
              <a:rPr lang="en-US" sz="2000" dirty="0"/>
              <a:t>Employability Skills – Skills You Need for a Job www.skillsyouneed.com/general/employability-skills.html 2014</a:t>
            </a:r>
          </a:p>
        </p:txBody>
      </p:sp>
    </p:spTree>
    <p:extLst>
      <p:ext uri="{BB962C8B-B14F-4D97-AF65-F5344CB8AC3E}">
        <p14:creationId xmlns:p14="http://schemas.microsoft.com/office/powerpoint/2010/main" val="8896162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sz="2000" b="1" dirty="0"/>
              <a:t>Production Coordinator</a:t>
            </a:r>
          </a:p>
          <a:p>
            <a:pPr marL="0" indent="0">
              <a:buNone/>
            </a:pPr>
            <a:r>
              <a:rPr lang="en-US" sz="2000" dirty="0"/>
              <a:t>Stevi Huffaker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Graphic Designer</a:t>
            </a:r>
          </a:p>
          <a:p>
            <a:pPr marL="0" indent="0">
              <a:buNone/>
            </a:pPr>
            <a:r>
              <a:rPr lang="en-US" sz="2000" dirty="0"/>
              <a:t>Melody Rowell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Brand Manager</a:t>
            </a:r>
          </a:p>
          <a:p>
            <a:pPr marL="0" indent="0">
              <a:buNone/>
            </a:pPr>
            <a:r>
              <a:rPr lang="en-US" sz="2000" dirty="0"/>
              <a:t>Megan O’Quinn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V.P. of Brand Management</a:t>
            </a:r>
          </a:p>
          <a:p>
            <a:pPr marL="0" indent="0">
              <a:buNone/>
            </a:pPr>
            <a:r>
              <a:rPr lang="en-US" sz="2000" dirty="0"/>
              <a:t>Clayton Franklin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b="1" dirty="0"/>
          </a:p>
          <a:p>
            <a:pPr marL="0" indent="0" algn="r">
              <a:buNone/>
            </a:pPr>
            <a:r>
              <a:rPr lang="en-US" sz="2000" b="1" dirty="0"/>
              <a:t>Executive Producer</a:t>
            </a:r>
          </a:p>
          <a:p>
            <a:pPr marL="0" indent="0" algn="r">
              <a:buNone/>
            </a:pPr>
            <a:r>
              <a:rPr lang="en-US" sz="2000" dirty="0"/>
              <a:t>Gordon W. Davis, Ph.D.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03717" y="61354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© MMXV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CEV Multimedia, Ltd.</a:t>
            </a:r>
          </a:p>
        </p:txBody>
      </p:sp>
    </p:spTree>
    <p:extLst>
      <p:ext uri="{BB962C8B-B14F-4D97-AF65-F5344CB8AC3E}">
        <p14:creationId xmlns:p14="http://schemas.microsoft.com/office/powerpoint/2010/main" val="3810307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Employability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the following:</a:t>
            </a:r>
          </a:p>
          <a:p>
            <a:pPr lvl="1"/>
            <a:r>
              <a:rPr lang="en-US" dirty="0"/>
              <a:t>leadership</a:t>
            </a:r>
          </a:p>
          <a:p>
            <a:pPr lvl="1"/>
            <a:r>
              <a:rPr lang="en-US" dirty="0"/>
              <a:t>time management</a:t>
            </a:r>
          </a:p>
          <a:p>
            <a:pPr lvl="1"/>
            <a:r>
              <a:rPr lang="en-US" dirty="0"/>
              <a:t>knowledge of technology</a:t>
            </a:r>
          </a:p>
          <a:p>
            <a:pPr lvl="1"/>
            <a:r>
              <a:rPr lang="en-US" dirty="0"/>
              <a:t>stress management</a:t>
            </a:r>
          </a:p>
          <a:p>
            <a:pPr lvl="1"/>
            <a:r>
              <a:rPr lang="en-US" dirty="0"/>
              <a:t>work-life balance</a:t>
            </a:r>
          </a:p>
          <a:p>
            <a:pPr lvl="1"/>
            <a:r>
              <a:rPr lang="en-US" dirty="0"/>
              <a:t>productive work habits</a:t>
            </a:r>
          </a:p>
        </p:txBody>
      </p:sp>
    </p:spTree>
    <p:extLst>
      <p:ext uri="{BB962C8B-B14F-4D97-AF65-F5344CB8AC3E}">
        <p14:creationId xmlns:p14="http://schemas.microsoft.com/office/powerpoint/2010/main" val="2838308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019" y="1253330"/>
            <a:ext cx="5625982" cy="5293773"/>
          </a:xfrm>
        </p:spPr>
        <p:txBody>
          <a:bodyPr/>
          <a:lstStyle/>
          <a:p>
            <a:r>
              <a:rPr lang="en-US" dirty="0"/>
              <a:t>Is a specific style of behavior in the workplace</a:t>
            </a:r>
          </a:p>
          <a:p>
            <a:r>
              <a:rPr lang="en-US" dirty="0"/>
              <a:t>Is performing in a manner appropriate for the profession and workplace</a:t>
            </a:r>
          </a:p>
          <a:p>
            <a:r>
              <a:rPr lang="en-US" dirty="0"/>
              <a:t>Can be conveyed through dress, speech and manners appropriate to the profession</a:t>
            </a:r>
          </a:p>
        </p:txBody>
      </p:sp>
      <p:pic>
        <p:nvPicPr>
          <p:cNvPr id="5" name="Picture 4" descr="Image of a young woman in business attire standing in a walkway, smiling towards the camera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6340" y="1371600"/>
            <a:ext cx="244327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119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PASSING_SCORE" val="100.000000"/>
  <p:tag name="ISPRING_ULTRA_SCORM_COURSE_ID" val="27A39ED6-40F9-4F2C-874D-0B71CD4FB3C6"/>
  <p:tag name="ISPRING_FIRST_PUBLISH" val="1"/>
  <p:tag name="ISPRING_PRESENTER_PHOTO_0" val="png|iVBORw0KGgoAAAANSUhEUgAAAH4AAAA3CAYAAADKdP4sAAAAAXNSR0IArs4c6QAAAARnQU1BAACx&#10;jwv8YQUAAAAJcEhZcwAADsQAAA7EAZUrDhsAAB1NSURBVHhe7XwJVFRXtnZFqSoH1OCQqNFEbefZ&#10;gCII3Lq3oMABWw1EIwIK1MBQzMhMMckoIihQVRRFMVPMsyAqTpk7wXSS7nS/9dJ5/fdbr7vfn/5X&#10;p/O60yvp7H+fy5VGLRAQfJ3hW+tb995zzt733L332eecqlvFGy9UH7kLUlspv4xeJv5cN51/4Zak&#10;Lr1TFM1V/4jvK9I6KLuCN1zgwh1nyLspgZL3D0J6JxPKVU8Myqr5/ED9NoGs1NVMXioXSEuT+DLt&#10;Bb5MrRZI1eUCmbrcTKbR8qWay8gcgUybYCZV+wvkWjezoNJ9Qv+yNTyZZg6nzSSwvTW2cxRKNdNH&#10;f6RCy7A3DLy0SBCgPyCUFptuO5JBFY5mPmorVm6KYOZbuIfoNXm/YWLf0CazpBqKE3s8UjpFccTh&#10;qe0iSOuk4Vw3A6o+aitXPTaUBUKhQs/wFWUZfEXpLb6s9A94BEFQJQiCa0AQUgt8PJpmLbYhxHbK&#10;KuAHlANfpvkaA+V3fLn2Dl+uK0ae5gcYtuCdnhm6IY/Hl2t+xQ+tB36gYRpZAYKwRjCTlsh5AZfN&#10;sT9fCkLqQIB1Y1JZDXyF7luBvGQd190ngkCm2SjwL2PtY/J+IxnZAnxpSRon+ngkt9FXsq87QUo7&#10;DZm9YkhpE32qGqDMuGqTEPhp1/MV+mx8yH8nRuITB6Oz+dhJNBJx4MRJ5OSlqEM/pIsEBAkQUhZY&#10;+QuhTKtk7y3T3mOdIyP3mS5qQICBKJBrPuepBsz4floP4vihvppqf59Yj7bAgKlnDfWEwCxZy9p2&#10;zPtiXQBrjz/wvMtncaJjI6bLzkLVJvom744L5A5IoOi9Q8TxzVz1o/DKewGdq8a08pUwtA6EgeUg&#10;lGuml5hBhBGN5AF7SRewbBBTn+m2U80wzCx+6gxyX4FUc0+gxExGgmIskv4GYPD6aXcSuckCs8Zm&#10;gb/+H0SfyfuMoJAEh1Ttx4k+HqktjptSO+me5HZRRXI7nZd1TRKv6mBe5qofAI7I0+jo/56FxpgV&#10;oEOH4A0V2qfDEBz5Mk0j6cdshWZwbnAVzPEvnX4G6WGWv+7vvDMFS3DuthFiymX7YypIRpL0V6ru&#10;Zg03SQikxUZhaK1p/SOJthDK1B/weDA8HU4ZBArtpdlhdTBHaUCDaB810HgYcJ86jty1qbYPkxiA&#10;c/xc/9LBeWHVYB6km34GIiONgCm3mtwbDdw+O6wWZqPzZ6MdRmcpzA6uBFzI2hG5iYKvKN46K0D/&#10;7Wy0k2n994n3CakGssDjRMeH6AbHBWl9TqtVXdTOc70SOr6VEmHxA5EjlGsN5lGNaIgyMEdHmQeO&#10;g2w7HcwLqYB54bVgHlEPc9Fgc0MqYS4GD0tyHloD5uF1bD1pNy+0EsyVelb2AX1Yd9/xWDdoEVUL&#10;z4boH0uL0HJYGF4xaVogF0VUYd9wBPuWbscdx4uzA8u/NsdMMBefcSya4/NioNxmjThBCP1Kmohd&#10;TOn9J7Ws7WbJ1V2c2Pig6rCcE98s+nVKp/hrTO+Q9/p+SGwVGblqFpiuUs2jm4acoUTHP5bo7OBy&#10;mBeJjg6tBozY32BUGmfJS2P5Cs0JEplmQYX7CGfidgm3cUfNZFoFBlfmLIWuGdt/PCdQ93fziDqY&#10;F2WEeRE1GDwGVh9OLazjn1WWDS6NNcLzERVjMxKdho63CC772iJY/wRE+ci6f+Cisp/cX+invjgv&#10;quHR7PAIy2AuBuxMmdqFyI0bZ0p2YGb9lrW5Sb0c0c5zleXf4By/kZMcH+KaHfemXnGCpA4xJLbR&#10;kHFNAkkt9GtcNdk/7puPkW4RVmFyND1MC+TCKHQYjlpMU00zpTrJuFeZI+GnXS0IKHObFVB2EefY&#10;d+cF6b+ySOrGyC5lF3eLwwyDa1TNsCqmekyuSWwADJLf8dzyN/D8ClcTvU9CspNh+3ey2GJ2oP7z&#10;BeFVMD+4DKkfhWWwAO2BKfl9Vm6cwCzRsuBsAytvWi8h6o5pglk4BXNi40eckYlO73eGuGYGEtrE&#10;EN/CfB3dSq3iqnmYrt9ZEtsIi8PKkYYxuSQcj3EkMxg+nOlbSqaLqQMafXZ4jb9AoY4gly9EVQxu&#10;zWiHTar6Mbn1XCssCTP8htUxxcA5P3hhbBMsQtssJNPJKCT1FtENuMIveZUTHRs+xbvm48BZRKYa&#10;E/ruc1FUNTq//E88z0uLOMnxI9oo6kvpcYLYRhpUXU4Q00TjynAIM33U4ufQ6cvPVsOyqKoxuTyq&#10;EpYltsDcQH0Pz11lzqmYNqyOrRm0vtADlpnNY9I6rwteiKr8jMdzF3CiUwdKZTY/qOyTZXGNw9OK&#10;SWLdsjgcvUG6XxEZTnpUzFFoOpYmtIytkzCxlSwwJ/7patRdW5xC6T/Ft4ohpoGGtF4JCYAirpq3&#10;QKmrWJPaMZQ2Y8cgSamqFpin1A/yNqum3sAmsCGpftBJcw1EFzvHpFPJVcAgmR7HIwS+atdlCc3w&#10;YmwNrIyuHpUvoo1eSGrDlfdj9tnexZbPna2Dl2JrTeoZYhWsSmomo/7XPEsZn5McPyIaxaL4Dic4&#10;28hANDo+uUcCMfWUO1uJCpdFVny2Ka0F1ifWjclNKiOsiDMC71SBLSv7FLDzXNOgW/VdOFx6dUy6&#10;Vd2GtQm1n3Ji0wILpe76hvQOWBtfg6wdlRtSWsi081sc9aOueeYHarvXP0bX+oQ6WJPSBrPlJT/l&#10;xCaGiDo6OemKM0Qa0fHNYogyMn8/W0WtYCuPX1q/Jq7m2x3nmmFrasOo3JZqhB3ZnbAoWPcWK/eU&#10;YJPbNihvexe8a2+OSWnT62CV2fzF0rByzYsxVcU48ibEVUlNJRb+unDutqbhfXnnqgS0RVoTbE6u&#10;RxpNckuKETZm4gJVpjWtz6twz6rERtia1mhSfoj1sC2nG54LNwxwUhNHeC1zM65dAhH1DLBHI/0e&#10;V8WbiVuu7VkdsCenFayyWkblnuwW2JXXB3MU2gRO9KlAXNg9mDDwEYR3vQ0Rj2P3OxDe/zFEXEPi&#10;kZyPh6Rt9OufwYakunvcbUfFouCyMsuLV+Hlc02wawzuPt+Jab/mjzzL6AWc6DAWh+ivWOX3jqnD&#10;KrsVSBbmn75k8pPVxyLMKFkYWsN8EdngCBgAkNDtDOF1dAFXzcM9ovvegj6g8jvA/kL7qCTz6M7c&#10;buCdLnLlRJ8KjhuuDxo++R1ceueXUPD2L+HiW7+AfOSFNz+GvDceJCkjdaQNaUtkLr/7CRT97BMo&#10;Zvkr9rwIy4b0cbpQtmDwN+iI5lvcbUfH0fRlG1Ia/+JQ2AOYjUblvvNtsPfydZgXoE3hJIfgeclm&#10;WyaxdadJOUJbpH3JACyLMJRzUhNHSI3IObpVAmHodMJYHPGh1aLhOQP3iScZ9Q1wKb4CkqKeUXlQ&#10;0wcvZ3cA70S+NSf6VLAl2TgoUV8Hm5w2sMxohh2YHrekNLBbuA2J9Q+sQcg1Kd+S3MC2I+2JnCi/&#10;E1zwGY7gWsCjcgCkDXcgrOMtSLz6PmTd+ZANjpp//wM6q/3xjkcsVpbHi0tvg+OlLhAXjk4XTT9s&#10;Tmn4gmejeo4T5a2IqrjqrLtlsj0hg3TRXIVdGS1f8g5nL+fEJo6gKjorusMZQqoZCK8XA47+vwU0&#10;UEu5at6CoNJj+8tuwTH9NTiiuzoq3Stu4JapE3ju5y050aeDM8WDPJ9SwPkVWUQyzggWD/EMd2Q5&#10;op60J3JeD5GUYduZfiXs5/ALg/XwElk9K/XjcjzvJe9ZuCb6jCw6D2n74BAOClN0xbqDlW/gukif&#10;z8p5Xrazv4z2LLtmsj0hkXGtehOWhpcnsjKTRWAF81Z4kwSCqhiIaJaAsop+m6tiIZSXOh0x3MYF&#10;0i04VT0wKs/U3wYnHHm8ExedONGnAoFMPci+eGDi68knJV+qBjM/NczwLQGevBxm+paMz/EIi2Dd&#10;iQPld8EDbUNsd99+r1XegOMV14douA5e9Xdg7/mOv/FWBi7HRV+7Z9O7/6x/mNjeu/EtsM5u+y1v&#10;Rdhs7lYTR8Blaql/BfPXoBoxBFYyENnuTI45XPUQThZYulfchGBMff7Nr49KZdsbcKb1fTAPKj/L&#10;ST4VTMjxcu3Q2yuTYUQzCKSaCX3cOkuuefP52EbYmFQP9nntcAwzow8OkMDWNyAIqWi+CzKcVnyb&#10;yAg23MOp5isF2tLXeNsk5U13wbPpZyRDnORuMTkoDPThkEYJoPNZhuLI968SH+Sqh7Bd8dwrZf3/&#10;kzzwc4i+8u4DjEEmXH0PUm/cg9SBexBz7UNYE1v9QMaYbozb8fJS4ri/8v3UPTiSuybMwAo8arK4&#10;244PPmqbGYpy4PlgxsDpxgwzCJk2SCA44lxNtplkt5HU/x4Ed70H4V3vsGsLUwxFxt/8JVkUPrl9&#10;pQamIKTZGeQGBgKqxYCB8KWyzGUJVz2Mg+re9wre/xTO3fwAzt36AHLufsiuivNxlRzX9zM4gSmI&#10;bD0WhxpASN5K8S05wIlOO8bt+KF3+Kb1AxxTIC9QkHcNSR8wcIamDXbNUcSWLY+sZFfpJBMk9r/P&#10;2jbrzs8h5cYgJF17f5gZtz+EgM73YNaZy5P6Tv8B+OjoQf9aJ5CWMxBklIBUz9zlqh7ArvTGTO0n&#10;v4fKjz+Fio8+hWxc6XrifLU9tRHMA3TcIqmIfSjWwArd7+Z4pC/jxKcVE3T8ZzzZzyb+0eYTQCgv&#10;WSXw1/1NoNA90ifMJPAMyQbEfj7FsCS0HPZhEPg3vc5uP0vv/Ru7vSQDrOTj/wT7863sV9FPBP8i&#10;+5Vnypi/+5aLwacMHd/oDH5lDPs+2SM4nLs5qhcj7/o93P60wrxAdDa7+i3Cla/6oQfCazInKso+&#10;EvpeXstpmDZM2PHuDU/lO4SRIO/psW/lmurXCD5DsgGxK2aE5REVcKikF9JwCm3/7e8B7f8VT6xa&#10;w6mcPLw1zAlZrTOcLmXgjI4Bea0EMANIuOpHMFehbeYFVAPP85IJZz9EjGTW+f76z3H0+3AqnhzK&#10;AqGZv343P7AyFUdLKima+IjXPNURz8JHN48v1/4X6YPJvj1E7CebAYitMWhg76XrsDO9MZvT9mTw&#10;1DAaKTreS4uO1zuCt5b+88kaOwuu+lGcKlzNl+v+KgjQm+zso0Tn+2Pb4Goy+t8V+htks8KLVnLa&#10;xgdl1XziaKFcH4Sp0shXlP6G6BSebUfjqHtIkwk5XqqZlu/jxwO+tNjv/lw/EeLzk8z6B95a5XxO&#10;1RPhmZPF9Meny50AAwB8qyQkAG5ydaNihl+JF/ujh3G84vsAyQ8SyHvx8tL/wes3cVulEci00ei8&#10;M8jjfD/tqzN8dJ7kXXm+TJuOdZXY5nUcJb9nf0DA/sgCA4gEHbslqyajgp3vxu14sqqXqf+Gzh/A&#10;bHHjiamsHkB9E/gOHJ7BTPgB++MSU/0bjez7+2oZp+TJcOoytdajhPnmlFoMeAS/Gmc4paYf/Mx4&#10;FAikJfHsfKVAh5BRbaqzo5EscO4HAfurGXTm8F4Zz0eWB2E74nTi6If1TMbxhEQXMfxUMKoVdZYY&#10;WKOME0KZWiwIwmc19UymSO4jVf+cp1LN4FQ8GdyKRL6nq13Ao9QRvPQS8K3ZDyeLGJqrfizwAZSY&#10;Or9lH8JUh6ebk3X8VJIEqbSkhDXIBIDZopOVNaVzJLkPm4RS9ajrrgnjlUu0zkPv9Ln7JdFnx0vE&#10;Hxy/TPd6FLhMaA4x8yu2Fyj0H7Cjf5yLlinjd9jxKEt+//a1qe3dA0T9fL8Sdh3zRMjrlSzM6Rr6&#10;8mWPymX+T/OpZ91VT/gakrtKgHvUSL6//v+wCxeSmti51MSDTBWJwSJagC9X95EufNccT8CXlhQO&#10;be9GmSrJGsq/7BvysylOZPIgP3zM6nLYlN1NHcq76rCNK54ayLIW8HHVjkFwGx3/NWsUQuIQ4qjx&#10;zmn3SdqTACJzPNFB5v9/BtafcZ1wiywGya2/i44nb8MKZKV/Ync9j+jGYCBB4acefudxSpDfSj2L&#10;zj+S00PFZHdRr2X0iyf+Su4YEARq1/MDdFJ0EFmZf4Ar9D+zzidOux8Qwz+JHklSThZ12G5o6vgG&#10;Zf+IegYFcl0DHuOFCr3znIDLw18ZE+CK9zNBZDMn/xQZ3UEcX8V1Y8IQSDUhgkhcIJKAHqk3vJEE&#10;/pc8mWYx13RqkY8BkNUj8j7fz1RevOlYePEm46RSjf1z6MnAXFm2hB9QvhN3AfvJDy3RmaEY1XG4&#10;rUrGrVsKXidgdEeTrdwMaak3GuSwmb/GVhhQuhYf/pHXkh4Gto/kBxjyUd/TZXB1vkBWPPRC6mSg&#10;GjDDRXKgUKZTCqWaILRJKD5LGAZ/GC7oxr3QnjSUPS7C89eY0xeui69euMbcO99P6/DomnlnjA9z&#10;fsT3C+ev07Y5vbQup4/+bW4f/cecfuY6BkU8njtk9Ts+dvR9rwC8Z8hOx8vAvHBCS2957TJl98ol&#10;6pBbgcjD7aIo4EghFXU4T5TkeoFJO3ieynLJpbJdckQZTjlUiiSLinHMooLE2SIPJt1hv326/R77&#10;NPvVe1R7puTTt2mDqmrP/Kweyi3nCl2f20v/Fzr+HzlX6f/OvUrfzb4iKsTg8Mrpo3YWvDWxLeC/&#10;CiIqneb6VVErfCrEu3zLxS4+erHPaR2d4K1jir1KmTZPDf32KTXzmUcJ81fPUkfwrnSBM7X74Uz9&#10;AfCuOwieNQfAo2I/vKpzhmMlTuBawMCBPBqcc0TfOmVT3zhmOnzDIOkMCkTnHIBKd4B9qfZf26Q4&#10;fLE32f4/rJPs37RKsq95OcE+cXuCw7EtCQ6bXlJRE/9d4XTiXDvzfPYV+jAGwsWcK6K3s3tFf87p&#10;YwDLIPMK/f8yekQfZfaIWpEZmd20F7azS+uhf/K/kSFUDZR5VJvj8rBq8baQOrEIeTy4igkJrGZy&#10;AirpKv8K5rrCQH8sN9D/V24QQ1CDMwS3H4DQnkMQ2u0KyvZDIDe6gHeZI6DjP/copn9+spjpOlHE&#10;FLsVMfFuhSLfo5eYo0cvMk5HLlJ2RwuovQfyRdYsz9O2h7DsYC4l2p9rzzjl2Eucshz2O2Y7HGbS&#10;KXcqjfK0S6P8bVKoGGuVXY5Vop1hV7xd17Y4+zvb4u3e3hptd3tzlG3zxuh92euj7DzXhdE7lsks&#10;x/zjp6eGzC47i6xr9nuye2kfHP15Ob2ibjz/RRYGAAYB5PSLIfeamP3vnPQu+ivkf6Z104NpnXRP&#10;egdtSGujzqd00DHJ7bS/qoU6pWqljiS2ipxTOkRUYrton6qZ2pvY4bA7sRnZJbJObHGwiW9xtItv&#10;FIvimkTOsY30segGxi+6ThQd1cDkRhkZfaSR7oioY95E/jq0lv48rJb59myLBOJ79kNC/0FIuu4K&#10;iTdcIbbvEER27IegOieQGZi/yMrpX/nqmX6fMrr0tJ5OOFMm9vLS0RJPnaPVmTJms3e5ZKOPzmnr&#10;ab3Dbi8dQ3tqxT89pRV7eGkY+Um1KPhEMRPhViQ661bIRGAwhB4pZIJcL9Ay1/PU6f059ElM/Sdc&#10;cih35yz6mCSbOsIg6Wz6MGYCV1Gm6KBDBn1gH04DtqkOB3YnOhzdlWB3anu8nXJTzL6UjZF2F9dF&#10;2BSvDrfNfyliX+yKMJsTy4Jpy+WBu6d0BzYpqEA1I2eAWnphwNEq74b4lQsD4jBcGJ7HbFCZ2Uv3&#10;nOth3sropn/JOr+T/ktaBw1ZfRgYNyRw4Y4L5N/dD/mv74cLyLy7LpB7G3nLBbJvOkP2gDNkccwc&#10;2A9ZN4eYc/sA5N49CLlvHILsN1wh4/YhSL1+ABK6nOFsoyOg478Mq6X/I7SGfie4hmlXVtElgVVM&#10;UmCNWBZYKX4loMpRHFjhYBNY62gVVMPsCapzsA+oFbtg+avyCkeprEIc7mcQJ2D6T/YuZ5KQZ71K&#10;xf5eWvo1T62j86sah92vlTiuO1Xs9Jybce/kX3ZEuDe4z6RUlLmNyuY5axW1yjrVYdNuFbVzVzpl&#10;tT1RZG0ZK9q3KcbOcW2Y7SurwvZ5rQix8VkWuPfkEoWNs4Xf7i0L/HHx7e4+k1P3v4uCHpf5hbec&#10;VmfcEFmf7xcfwiA4nd0vDsvsEydn9DI5GVeYwrQuugQDoTS1XaRPaaMNyW10laqNqU1so+uTWkUN&#10;SS10U0KLqCW+mW5NaKFbYpuYhrgmui62UVQR0yTSRhvpvLN1VOJZIxMU3SD2imwSvxLVKD4UaRS7&#10;nG1mnCIbnSQRRvHByHrxK5FG5lRkPSMPrxOHh9cx8cF1TFpwrThdWcukYkDEB1SLghUVtKe8gj4g&#10;xZHtV+m0Wqb511jEWsos+dti7CzWKvesWBdqt2Zj+O71a4Jttq4MtLVa6m+1e5HCdsMiH9t5XPN/&#10;PahUvBlkvs+9Tr+U3ue0M/uqI5Xew7ie66ROpHdRp9M7GAUGgzK5TRSS3EaFJbczEaoOOpIwqUkU&#10;kdgmCk/C8sQWUXgCHhOaqbBYLI9roqJiGqjYGCOVGN1IJ0cRNtAJkQ3MWRIU6HzvMCNzNMzoSJE5&#10;X4mLuQBcA3Dd+s6CzPsrwvYuXBxnv2yZbN+L6PzlC7ypZ3nKtUKsnvo/PHoKeIZ8pqAaoMxVRslC&#10;VbPTc+nN9stw3l+h6nB8Mb6Jfim+VbLyLF7HYXms0W6Jqspl/uP+g+97DxxYrNOVLt9Zx/+IH/Ej&#10;fsQYsLS05L/88ss/4S7HBZQR7dmzxwePbnhJ3myZsWvXLhcrKytXjo7IDXv37l3ICiCw7Rzk8L9J&#10;2djY7Nq+ffvwDx0JsB97STvuchioayXeb747twLfvXv3+m3btk3643C8x4s7d+5cMrI/Pzjgwy9G&#10;g7Nv29437FjAtgFIFRrfBo8ylM9Bp2/HowHpRIjl9iQAsE08J0bkPLCO/e9cAjzvxbLhf5jasWPH&#10;Frz+gjiZKxoGtg3DINqGzvfFds9i0NhiW/Y3ByP7vHnz5gfejUA5U28DP0P0kT6izuF/pn5Y9nsP&#10;iqLM0RBaNIS/tbV1NJ7boSPFaGD237rISEaDrybnWPcitism5/eBZcTRzsgQrogF6jUjbdGg7C4A&#10;zy+gnqF/CEHgdSrKGokjuetQZBuS4BApw/rFpC947YEBcQzZgtfHkTZYtxHLSRDKkLFYdgr1Ex3s&#10;/+Lg8SheEwdHPv/883NxhO/A80QkaV+KfBkdv488G57G4TEQj0dR9IexuEMDzsEHbsXRuZREPZ6n&#10;If2wXEHq8TybBAd3TiMjyflIoFHXYXkXOiYKDRiF5x6kHHUo8VxCdOP5Az80wfIoLCOBdgQdMBuv&#10;iVNC8ZpkDfalVUzna9Ch4SjvgUFJskoMSfHYLgDvdRivDWTE4zlxZhKRwfbnkC5Yl48yz2PdcaIP&#10;y5LxuNjFxUWIbeuQ5FlCsBybWO3GOhLUlaQvRM/3HmjURfjgKu6SOCQYaY0MxXIyV7Nv6RCggzdj&#10;+XnukgUazB35GpaTgJihGnqblR01aPh1KB9FdBBnkLL7wPZpeO+deIzAulN4JI4gI1iCwcP+Wnjd&#10;unUv4HUgkce2W/A+4StWrJiN9b54/lOsY1/NxvMjeE5G6/1g88djER69SdCQdngdQ+oJuDYkS/mj&#10;7t3IWGznjeUaDPJ/rS96pgv4sGTEDxDDIpfi+aW1a9eSUeGMdb1kEcQ1ZYHlmcQRpBwdJsY2xMB7&#10;kYVYvoaQpE+S6rn2hchuopNVwAHLLpEUTJyM569j0Qw8kmxjj8zDkbcQjyTFZ+N9zuD5NqQKr1fi&#10;MRDv64ZHdpRjX17DNmyAYnkyCTKsSydOxKM9lpHASMXyTeQZ8foK13clMhcD1BLLF2Gbtoef93sL&#10;fHA+GuEYGUVogHB8ePaPgPDwE+Tw//jcB3EgyihwgUXSNOFiYmA8hqFTSAoOIPUj5nayUj/CCo8A&#10;MTyZWtDQJCscJmVksWVrazsPZWjsC0nDp7BsD15jht9mgdcOqMsNnbQTuR7l2L+Ew/JNZHFIzrGc&#10;tOEjRUQHHpX4bPO5gInEtmeQZL2wkughsngeie1I1iIL0B/uSp9ss9AA59ApO7iiH/FDABnVJNVy&#10;lz9w8Hj/H73jms9cQS8ZAAAAAElFTkSuQmCC"/>
  <p:tag name="ISPRING_COMPANY_LOGO" val="ISPRING_PRESENTER_PHOTO_0"/>
  <p:tag name="ISPRING_PRESENTATION_COURSE_TITLE" val="iCEV51204_Employability_Skills_LOGO"/>
  <p:tag name="ISPRING_PLAYERS_CUSTOMIZATION_2" val="UEsDBBQAAgAIALJUk0/W9W53OQMAAFkJAAAdAAAAdW5pdmVyc2FsLW5vLXZpZGVvL3BsYXllci54bWylVclu2zAQPbtfIfBu0o6bNjEkB2kAo4emCOCm7c2gpbHEWiJVkorifH25SLLlJW3QgwxrOO9xljej8Oa5yIMnkIoJHqExHqEAeCwSxtMIPX6bD6/QzSwsc7oFGSSgYslKbXwfqM4itGfAhggFLIlQxZklpPmQi+ETS0CgoJRMSKa3EZqMzBXdhRPzYoBcRSjTupwSUtc1Zsr481SJvLLUCseiIKUEBVyDJD6aBjgt9duxRG9LUC3DPxCYpxC8D3tWrAesJ1jIlFyMRmPy8/7LIs6goEPGlaY8BjR7N3B1XNF4cy+SKgdlTIPQUy9Aa3urNQ1CPWXjKx4oGUfIny8LUIqmoHDOU0Rat5awhXtIa11Sniw5fWIptaksVePletVxqExIHVe6AW9guxJUJsvOvnMPyXG04TqnKvNkaj8Lx71hTRrOa2nfT4XhcqlWOVOZOdlH7Kwnwye9K8PCFdbJ8LGV4dzyoEDC74pJSNzr907xozEKbFRzGmsht3fm1IixEQHuhIO9cLB1xZ3CcXfJYkeBfPidk0saqzpGTaproLqS0FRpELoZ+UqldF2aaVlBSA6MHkl60JD4dH1nujaEmS7yy782xHod9OOXeqUdzv//u/HZ0LSFYDyB5zkzLhoKU2ANpvLWhnWZY3thF4+qVsVuaHqWneZNf0wKgaYyBTPUCdWU7OzkDBIkVcYjruQBdO/gHDZjaZabR58kODw9x1JQuTlJsHdwDpuLeHMC2ZnP4VZS1CY7VZWlGfPjuh2ft60gB73oy7AVX0iOl10YV0qLgr04Te8vQT118jXfCXhiUC96AzRsrLg0q6+b49uSdVP8cfT6fPfnsRdFO51rdLx67b/+vrWWB7sT2m1pDcvSWw7WKuiq9E7tlFVl3yWBNa1yfbcfT3+TO+RBvCeX+CmqH2aWRL1gLxBkYGUYoQ9XExTULLEf7/HElK0jMIIxW6x3uTOduW8teFsCjIl787+ulM3HoumqU8OZ1odNbx3Az+ono5lUioonB41z/ffUKjfr8VYC7TL7OL5GQQ5r83d8YbQsygi9v+iSvb68bqAupAd/q4/jDdJpot2Jhnipt0mEzb6Z/QFQSwMEFAACAAgASLHIUA0c70A5BQAAMBQAACYAAAB1bml2ZXJzYWwtbm8tdmlkZW8vY29tbW9uX21lc3NhZ2VzLmxuZ61Y627bNhT+X6DvQAgosAFd2g5oMAyJA1piYiGy5Ip00m4YBFaibSKS6OriJPu1p9mD7Ul2SMmO3TaQlBSwAVPy+c6F37mQJ2d3WYo2oiilyk+td0dvLSTyWCUyX55ac3b+y28WKiueJzxVuTi1cmWhs9HLFycpz5c1Xwr4/fIFQieZKEtYliO9elgjmZxas3E0xvZlxIIIz2bReM5Y4EceHhPPGo15fHPypv37I9J2MJ1h/1PkBRdBNHYvrJGtsjXP75GnluqnX4+P7969P/55EAydYs87BEIG6f3bHkA+CwMvAjTiRT75yKyRL+6qYXLBnHmuT6xR+2OY9CwkV9ZoVoiNVHXZKTsPQ+KziHquQyKXRn7ATDw8wohjjT6pGq34RqBKoY0Ut6haCWBCJQuBylQm5kWs4EFeiy5lTjDFrh+FhLLQtZkb+NaIqqK4f21geV2tVAHqSpTIkn9ORWJ0AufM+3UhSlDNK+Akgk+1kvBPlXGZH3Wrvva9ADuGaFNCKb6AALOdU4B0AH8rqxW8S4R6DSpu81TxBC0KAYABRXy9TmXc/FPSdaEtnKX8vtOKEF+7/gUQPvBoRHxn+8QakTxBTsG1swNRQkxJCAAFL0XxBNnI8N2II5ymwxAm7sXEgy/TJkzkcpXCtxpqx4wAE2Yi75ICppIQeE7pdRA6OmigCnG05mV5q4rkgKX7+9kF7Pp2AIlgsz1wpjG2wMAPCfWvKERcdYOBldjwu80rcBUIGDFTEHRKZXVZQdpk61RUwlgrtSs8NpT6LBYK8isVfNNwH7SbZOukuYfnvj2JxmxXRj1e5/Gqpxwk53fzYz8baqDJPuc7bWrRonHwEaoLFMRgiERwCXXwcojEJ0IhyIR2yfj4yr3AZpeg7m2L0rboxVzXmPQe8TgGOc0mU1DhiQ4JlCazI+XRMDWUfJgDi13sPVJbG1Sgg1kt5UaAHUUiik5FUPht4uik+jB3/4jOsesR5zvU4/coVxXiyYbnsQCyxVzv6T28S2Ri3mnaG/1favk34lVb6l+1XcJ3yMdXQ+05aCyPZASvKpGtqy7VOmCt+U+xQqf4oyb0cf1p+qlNfBy6wY/ZmVJmddp0oGfvz86yoXvUacQzI9V/t360JbRpNQQGFt0cYcZI+0tNtNqxG+iOmIj+cq5/HpjRTfctaGxuvlD9pf2gBfAVeioGnUCMjeUURp0MulB/2Svw+sD8K90w+stfkzF1GXSda/G5lFWnZpPPvfurSeenN9a9mfWg2TCXeWCyD4DLdh4sUSozsD/pgTmfkm0EmhZx4Mm1qtPEpH8qb0ybgNjWmfh2Gl4UKjNPU15u6d+0qbPnWNE4FzZKZwPmqV0G996fvQR++i5RgkMYY2zs23r2sXW2pz2FIH10KDxGt6MT5FHGq3gF7Xih6jzpCdQcwxxyjgGs9ZkKXsSr//75tyfGV5Y0T1H79PdBIHqogzpKdmB/+qoS5V+DQbQnOwzanP3gbNsNNB8bItEoOD+HYW6x6JJgeHxosln0kWpPzFu5ngdo5kIC/JBTKW/6YqYyeHTUrRfC0vIFM4btyRRSkJqMU3UBc+cQhC3j7GAewqmuTV4bgGCGYLJKBSJ3XKfcENQpDi+hOJtzmjWa8uJGO86USgcZZ3ZQp1Q1zKmHu5C6SmU+yPTnNVbtMXNnEXYcczEEoYQz/00zRyRw6IzbG6JULXuD2RPsQ+f4Ck8kshoKGBKyu/jRFxvmEsFTXN/Q9agzpllv6zKUvmb9UPg23/bu3ao0d3snb/au+v4HUEsDBBQAAgAIAEixyFDFTWnbpAAAAH4BAAA3AAAAdW5pdmVyc2FsLW5vLXZpZGVvL3BsYXliYWNrX2FuZF9uYXZpZ2F0aW9uX3NldHRpbmdzLnhtbHWQTQqDMBCF957CGxS6DoGuS4tQLzDiKIEkEzKj4O2bSLTF2uW87735U4wixo+sq7pWMAm9BKJoiROqy6fOlGHGmzcOxJBPsiAX3xnJCUsUmoiMXlZU7D/yNruxsOx9WA9guWxxIOeB1jjU17PASnLIw2zGVWuXgHqImAYcxOxDD53FOy4dQeyfu6Fc8BfnbLpscvigHnWI5IKoy5dUpXdtP38DUEsDBBQAAgAIAEixyFDlaOhvrgQAAKIYAAAwAAAAdW5pdmVyc2FsLW5vLXZpZGVvL2ZsYXNoX3B1Ymxpc2hpbmdfc2V0dGluZ3MueG1s5Vndcto4FL7nKTTe6WVx6CZpkjFkKJgJU/4Wu9tmdnYywhZYG1lyLRlKr/Zp9sH2SfYIEQIJSUS2dPpzwYCPzvnO0fnTkfHOP6UMTUkuqeBVp1I+cBDhkYgpn1Sdd2Hr5YmDpMI8xkxwUnW4cNB5reRlxYhRmQREKWCVCGC4PMtU1UmUys5cdzablanMcr0qWKEAX5YjkbpZTiThiuRuxvAcvtQ8I9JZIlgAwCcVfClWK5UQ8gxSV8QFI4jGYDmnelOYtRiWieMathGOrie5KHjcEEzkKJ+Mqs4vFf/48PT4hsdANWlKuPaJrAFRk9UZjmOqrcAsoJ8JSgidJGBu5dWhg2Y0VknVgZ+uFvDc+zALcLN3rGEaApzA1RI/JQrHWGHzaBQq8knJG4IhxXOOUxqFsIK0A6pOM7wKOu2mf9Xrh35wdRF2O8aGHYRC/0O4g1DYDjv+Lvy28I1+d1DvXV69998E7dBOxcXlwB922r23V2G/3wnbg1spiMKGEz1308seREMUeURWTvZUUqQjjimDxL7jekkUlAbD+YSEokUh8mPMJHHQXxmZ/FZgRtUcsuEAKuiakKwuMxKpoQ511VF5QZxbOAMIhkH8V3l0dLpKo9cnG1t3jfbbbW210oO6yDCfd8REfGXTK0fHtyVwfPy48dvM9LBSOEqgWGA/C9s8d510w0Z138CRolOoRHJnl+OCsaDIMpGrmrZ6oXqduDLhARhvLPhG1PUzGgkWrxxG0hGJezglay0muKa8BZwVB40hPxm4sp8RjgLMoa1RBe6NVgCyGElF1aKdtZbc9ZxihgAP+i5B3eCeu6ME53IjIVeR1b0kqv3RE4rIP42zDelB1oBR0KLLworf5zFq5ngGbdiGfUC4DdsFJA7TyUNyKyNyLHfgRHXGbJjfi4LFaC4KxOg1+EQg6AhFCr8SgtZ7NRrnIl1Q4ThRSC5cOKVkRuJzG0WXoCItQFInPyPKaPhY0M9oRMYiB1yCp+BioFNp8Ms7AWdYyltQfGPjC9OB272m/+GF3iCOp5hHO4JDKZI0U3vBx3PEhbqRA3dEuIAI6qDENF6s2eyt/PwwrLoBxPkLRWMDX9K0YPhLwq8csga9x5DvR8sugX/SAmu1CZ4uCl0X7wIaSpxCSAwmLETQySlfnh4WgBHmSHA2RziCQULqtjGlopBAMQ3CQMvnW2jkIU0XTxM4dUBjHpPcCvKg8urXw6Pj1yenZ2X337//efmo0HLEGjCs1ZkZq/Hg3GcndWf6e0LokRnwCclHJsF7si2RpzrF43vmbp+ILcTbvdAf1hth+/d2eLkFYOH3+ye55+opY/vQsZi9vtWZI/Drw8YFGvrBu04YnNnkYk9A2asogWwe61uY1UCxrCcrfBhqrMrMD6zg+jZc/bc2XEMzWAzWhgorE+CgmJjGB0cFoymFpPsuyt6qjp7VMb6P2v3fFwZT/HuqXYLzKIG02Fsq/RwNdp8x+oHd/m1fpn/kG28X59f65hEKwayO1H6hGOXkq/aJzYwL/G77Tb/T/Ana8jfqQfO0eom68dbUc7e+09YrKeU0Bbfq68vqRXjt6PDAc7cvlUqAtvm/Qq30H1BLAwQUAAIACABIschQYKErBGQDAACqDAAAKgAAAHVuaXZlcnNhbC1uby12aWRlby9mbGFzaF9za2luX3NldHRpbmdzLnhtbJVX227iMBB971dE2ffSm9hdKURqKStV222rLeLdSQawcOzIdujy9+tbEhuShmIh4Zlz7BnP8VgkYodptAcuMKOz+CZOL6IoyWvOgcollBVBEiKKSpjFL/AR4fliFb0RdAAeTyyWEcbfQUpMN0JbGluEi1mc1VIyepkzKtWCl5TxEpE4/fbLfJKJQY6xmIrvXM4a5dBtc72Y3v2cnkNxe/yYPtze3Q4RclZWiB6e2YZdZijfbTiraTEa2vZQASeY7kY3IFjIJwnlF2IKKRUHIaAYTb1lEZQBaXa6Mp8zOd1Wn2d/RNtjgaWh3V/rMUSr0AbCQ/48I1UYtXpYle96fE6Q8E+Or20EHy7+eKfHIINVdfUVjVScbfSBhpzpQo9RDmGoUNdPR3WlxyhBJ6Q3GlWXILhQZWC8MAJZXOkxBHZnaQ7m0QO5n36TSPTd5oy86SIcdQ+tkIxAKnkNyaSZWZ/Yso/XWqrLBOkaEaEAvqkD6R71hmoRwDpjB/wLH5gWPspZOsiKkbqEuY3YR4aOjjCfP5jW4mNbmxcjh70z2lyPjB3yRZ3sCdIzdsh3XbBXSg4n8GOP5TSSeECunl4BXPRBBZQbKFLTwi3dzBqv3upZ33Th7e0MDaZkBaRGWktcgq5cMjE2G9PkJKiEoj3eIKkeqT8alx1MNiKZHDmc2vq1lUgsCfRJLmc1FyoY5V6Fyfd4LMU+HuJePsNaNujQ2FVFvxj+cejpuNjdau2x2Xkk1XOi7zII9TgCf6JrFkeOOYtNJPZtPiWViO+ALxkjwqPovYcYSEqUb0u1kzh3E8oknA1m9uYORNOeqC1sf/0St0ZfYWldZsAXSg8YGkGGNovb4s2WqK9cYfiAIiQMOC1TbtVyFOFW757BCQAQz7dN+e3EesqaSExgD8R5PYNJeCizRCj19+Wr1RVK0rMc6dEDeIJ0PajTVtBAA0cPYaXi6mdYz8Vog0kkyoRJLWgpY02/aZRaez7IGpyYgqWVv+8QVbmCE0W1ZO8ScelK1M1d+mgP9xSXpgcph2xl0+exHMJY5Q7GOB3hxNxFoF+udq02wR7PEEU32vSmj2I8x112qS5nuuYAfoc1xgvvDfgNh4whXry0kOBR6HFbtspRvZumYatWX1YymXgmW5u2Cuq3+o+S/gdQSwMEFAACAAgASLHIUHuDd2yqBAAALBgAAC8AAAB1bml2ZXJzYWwtbm8tdmlkZW8vaHRtbF9wdWJsaXNoaW5nX3NldHRpbmdzLnhtbN1YX1PbOBB/51NofNPHxtCDFBgnTJqYIdP8u9i9lrm5YRRbiXXIks+Sk6ZP92nug/WTdGWFQCCAwhA69CETW9797Wp3f6u1vZOvKUNTkksqeM3Zq+w6iPBIxJRPas6n8PTtoYOkwjzGTHBSc7hw0El9x8uKEaMyCYhSICoRwHB5nKmakyiVHbvubDarUJnl+qlghQJ8WYlE6mY5kYQrkrsZw3P4U/OMSGeBYAEAv1TwhVp9ZwchzyB1RVwwgmgMnnOqN4XZmUqZ4xqpEY4uJ7koeNwUTOQon4xqzm97fnX/qHolY5BaNCVch0TWYVEvq2Mcx1Q7gVlAvxGUEDpJwNu9d/sOmtFYJTUHLl2t4Ll3YUpws3WsYZoCYsDVAj8lCsdYYXNrDCryVcmrBbMUzzlOaRTCE6T3X3Na4UXQabf8i14/9IOLs7DbMT5soBT6X8INlMJ22PE3kbeFb/a7g0bv/OKz/yFoh3Ymzs4H/rDT7n28CPv9TtgeXGtBFlaC6LmrUfYgG6LII7IMsqeSIh1xTBnU9a3QS6KAGQznExKKUwqZH2MmiYP+ycjkjwIzquZQDbtAoEtCsobMSKSGOtU1R+UFca7hDCA4Bvlf1tHB0bKM3h+ubN011q+3tdZLD2iRYT7viIl4Ydf3DqrXFKhWH3Z+nZseVgpHCZAF9lP65rk3l67EqG4bOFJ0Ckwkt3Y5LhgLiiwTuaprr0vTNxeXLtwD440FX8m6vkcjweJlwEg6InEPp1B7g1PuoDEUJIPY9TPCUYA5tDGqIJ7RUkMWI6moKtvX6UK6kVPMELQo6LMEdYM78Y0SnMuVClymUjePqP5XTygi/zbRNUv3igaMghXNAyt5n8eoleMZtF0b8QHhNmJnUClMVwvJrZzIsdxAEjUYsxH+LAoWo7koEKOXEBOBoAUUKVwlBN1szmici7RcZVgqJMsQTimZkfjExtA5mEgL0NTVzogyFv4t6Dc0ImORAy7BUwgxrFNp8CsbAWdYymtQfOXjG9Ny272W/+WN3iCOp5hHG4ID90iaqa3g4zniQl3pQTgiXEAGdVJiGpfPbPZWeXoalvSHPD9TNlbwJU0Lhp8TfhmQG9BbTPl2rGyS+Ec9sDab4GlJdE3eEhooTiElBhMeRNDkKV8cFxaAEeZIcDZHOILJQeq2MaWikLBiGoSBlk/30OhDmZZ3ExhkwWIek9wKcnfv3e/7B9X3h0fHFff7f/+/fVBpMVMNGNbmzFDVvHfQs9O6Ne49ovTA0PeI5gOj3x3dU5GnusTjO+6uH4Et1Nu90B82mmH7z3Z4vgagjPvdk9xz9Vixfsooh61bQ8bo500Zgd8YNs/Q0A8+dcLg2Kb6egKIrqIE6nesX7SsRogFg6zwYYyxIpYfWMH1baT6H22khmaUGNwYI6xcgKNhYlodHA6MphTK7FUQ3Yo5T+oRr4Ota98J6IN0NQTfElsJzqMECmFrxfOKm+jPS8svHOm1BJDrDiwUkJRqpRc6uX7ll9guzi/1y0QoBLM6M/uFYpSTF20Lq9UW+N32h36ntdWyo3Z19yq4/rzhM3fLr6Arnz09d+1H6R1YX/3CX9/5AVBLAwQUAAIACABIschQ0W4DBaABAABrBgAAKAAAAHVuaXZlcnNhbC1uby12aWRlby9odG1sX3NraW5fc2V0dGluZ3MuanONlM9vwiAUx+/+FQ27Lkaj6X7ctuiSJR6WzNuyA22ftZFCA7SzM/7vK2xVoDDlXco3n34f7xHeYRR1C6UoeowO+lvv3+y91kBpktdwa+skoJdKR4IUGayLEkhBATlIo5ANJgJO+vGM+JwR1a5J+658hWGI2MnMECufyD2+wgc2HvDLB+594nf/98go7Lcoo9VJLSWj45RRCVSOKeMl1gy6edHLrNGBWQP8ArrBKVim02U8f4hD5NnxPn6ezWcml7KywrRdsZyNE5zucs5qmoXyb9sKeHfpu5AdKYR8lVBeTmyTFQchIAtVc4IJToAYvhO9/kEt42FBDt0UopA9/TRVYdIVzmHQpeFpu4Z2XoNu3qkYchL2MuhEcAt8YLWYq7BAVtXVFRdYcZarjgzQeKnCixKGs4Lmf6knKrycOqyyDd24nhrjhPGsv73lRIXJnJuhS1wg65kx55ltPU+5DM0X32xwNOl93MLJuvLNBeITqU+8fqQ5k7Q/j3SHjdp/dJVjvgO+Zox0I7TLU0s9nqNPcyx4z5kGK3Ia1NgNGh1/AFBLAwQUAAIACABIschQiRErV2kAAABuAAAAJQAAAHVuaXZlcnNhbC1uby12aWRlby9sb2NhbF9zZXR0aW5ncy54bWyzsa/IzVEoSy0qzszPs1Uy1DNQUkjNS85PycxLt1UKDXHTtVBSKC5JzEtJzMnPS7VVystXUrC347LJyU9OzAlOLSkBKixWKMhJrEwtCknNBTJKUv0Sc4Eq/VLLFTKdXcMUAsCSSvp2XABQSwMEFAACAAgASLHIUOFTtBquFwAAAScAACAAAAB1bml2ZXJzYWwtbm8tdmlkZW8vdW5pdmVyc2FsLnBuZ+1aeVSSadun0gZLy2qazBwZpzJzyXHBwo2wRnPNDQ03miE1AbMg3MVyKuct0TRzV+x1x4XcMByVlklSRNxxSytEci9JSVD8sJlm3jPnPd/5/vr+6g+W5/fcz7Xd131d1++c51/OTjZK21S3AQAAJdszp10BgC0wAGBzL3CrDOk6pHBY9rMJ72pjBajqVJuSXcgFwhxlK6qTtq/+JC+7Vrh8BoEHAHZf3fhsGgsAhQMAmmm2p2Hu4X5zL9nl2CkC6JXU3nxfeKmLZqbqjWKr3nOqz8+cd/yZ9G/l5JOPp/8VfFdXPuU7+f1fR3/lpBg0tNUM/VPqedbm3+TRE13Gu7fu0ug5XYBavxTZFrIgGRiDEyhO/ZYziHeXKcsiz30zYeOmJcgolelm0VhUuCA3TH2MKJlLbxE1L2wCAGad/LMmsidyqom74sZiRC+n2mUWR6U3uS0Zyq1NHIFmHgMCAO98DomaFGHQ9RVOyXbZffPjbVAq3wxXmym74DgucjAhzUsDVzUBgMf4e6vCYWxrVhLxQ8FXR4vE/bO1+R2WpwCAS45AVzsLSgBZ3n95/2bAZUxg/HdFqabuVsqAy5wb3xX1PbcHbgbMZyoXpjaGK8AAjy32xKW67tPXAAIeBVrddZ1+c1huE0A0OyFb4MocmDWSA7wa2HiuH/2HvI01aLBEcRPgEVjjzFFCfVbMLcA789V+5BXMfNt6Q9MO5iAcKB7iEJffvXl+J172W6vf/L71wALHxe4lii0zcrABsac9mK5PtSzxDpXFI1rIjuciY9f2xV5By8wa35D4MKR2a+oIDukX49QwGgwUd8s8fVdPjZl7vYf88Xfj1a8LYHYvQz5JoyKECqKflzvUcWEaWg80kYRs+bxM3fLURs4nQcja1j3zz2czLSaOWXXtJL77JR0ZJvnIhFoqmXobot0ZOqndBXJlC0TRbwshvkcJ5X9qn7z3WbuuXD8I8vFDCdRCySS+D3T6hRg8Z48U97C+Ax/z3F1R42Tlsdn1qYvVPddp8UZgzo8HKGk18FuaxDmXIhaV65ZtduxoW5A//Fj3mX3wEaGbNwNalwowSVRXsLHzpQWQNQCzIxWb+DQcUso6EOIkIFRHOzWY2wJNl5PUdA9PHDL+ltJR7i80PWjPE5e0l7pYp6a6ppcNBQIBEhPMSXrl6D6Nt8aeO2ElieILVzV/0kSGmRVrn4uRCsmx+2lpI2bwFq8wLPzRAUZP+nf9U/oD/JyFKREVB13ULVxUIz0xEwXsp+BneYYsaF01OLYSndt9jrVu0irQFLxTI1KDZdv+uIWt2uUd8d5mnBguNIs1yA1bwI1CpENNbvyWUXugeDpWUjv1AeMt288q1bgda3mdrlm9xjcECU8P1fWF7rbrORPgldWPDRvlGPScBrlBBrBQVglCLyIWey1qx31MqD47sipq3tZ33fwrBSv43tuUGp8x0LZKb2GDNnfSmb9iG16FYnOaqNQLk2tHr8/4YT7bpEcWV+7buT57nGGQmz6VCc1u4B9cXyzvLZYcJ4p2+nk5QZkzyFgenxgQwALpMNcGg1NH0/FWznGDDGlS7Mfr+PbmE4fPtbyHtgivixgf2sYzW1pofHwjf/ogDAM75DiGsnFs7SYjrtkaZWpaKL0zeH1xbiYM5e8NfvPQA8JQ89Tl1Me5kbR+lL9t3AauVOX1PXLqDPIJrJjVEWJWKBXpEfRjBCyiKus9X+pK0K1tB2fPMbSFNfM4KJy3dJRHGPaKrdC990NMac2lxAZtFlWeVL8y5DGZxDRyYoE78KGlNT4J9TlpeMRvtKjSz1veUEiXdkHX3+gcBEWQpwS3rlcc3w4L6khnrxxWGx6HzGvIwQHt1an1j02F1bHCpZ1NoF84RVX9BmmcqbTy+PwrhZqL+jNBH9JIyyhKS6KJVGfdo8jF8ZfM1shVr57qAhceYxhEyYmi+bKDVaer29gz2JJJbj2F/z211gFeuQdhudCLTXpdSYOPvFg1pebgq9w2+7A5ljXR2kxvarmhXsB9nkVfqSCjVcgyaXVOXoHQssj+RgyrrgExixL8LWWUiqWiR7kVtEmBaiJXmzpjys+q+BYzqUf1Hkt6YirAOXS1CD4Xgav2qnMIvG/BSZRKaXK6A8gGb2jx4CgpasD+RdlWS6GRvlKEtUENti8SoTnTD+xWaUVHDrCXf94/0P6IkcJTafCV6EUghTU+pJoLZkN+eumi+o4Ha6AUCc4JaAfIvfl857rYk3hFkb6T9z6BayJ6YIVNY9UZyJEE6f61ue+9+ppUqK8XVUGolZxL9EigHQ+xCVUJi3EocqmMUUO/4KJ91jPsrg170TqjIK53g/bm4SzSSDjwGrzeKZeLzTUex7Bx8hx3mtGtf7s/tc49O6n/bMLwAgmsPlJTk8uPhDC2fQNJMjitK2qul56DkOtRtv5IhWY4wpKrJ0jnLrWgMcR5x0l/cjKqXJIrqncqFvgwJZFaciSRyULtmgVXVqCvxWSD8717FEuGnJ6ZO62XMN6D/BS2BN1ifJDELrpOetbmTJ5YMGrOmqhI5yp8wzvjBu5dMnWMSbsTSY6AFBvPgfVhWiOcpszh8ROVNE8mXNLetNpxha+GlhB8IpCC3CkFhcy0a9WhikZ0/ZJb+bM6XLxJiGI+C9/5YQiSegoZz5qpSCd8zy176l51tgrGZoHN+DoRG0XMx0KuqGdQ78ALew/5myeMf672CHKqna9Zgbr3v6rq160obA04AWW2ngBjEmupWSbegaHmCvKZef54P5mjekkYulTFchE/15jANBmYzXCFJA7H5sUbyPkj6zsNZpLgLJBqrv1lO5X9OqxA770+rojizkAMkVJ1tphK+n5Aq08FwJwrXCSaN2zriar66/C4F+SQ+z9OBoKfs6wbE5TCiAMXT7VF7k1D/1Y/OxzZn6Mv8i3YtUQ8ygrIveKlunzF+DAz+ZYlVYg3rzIAJkqqdlV7zbvT9QU38lFVksUcZkRtcMXNfIPBhJEyjGsAN4K1CHm5eEjjoloQpK/QkrabiAaheiMdit53RKK2NHqApx+GHovPWnIoP5lCXmrUFqazryzDewNmLvil2fIzKEc5uKCeGQJ66GJJ65Lb0t4n7sREmD+CV02qHw2AJxYsk2cykhNNS9QC52YylpimddHaHOQAwnIfouWpH/xbe1nCwDtfZ1wjz3gx88ismTQRC2921Smq7D8DcNKZKjR6cB5baJRy79VdUXJ3HDqVWUzvM2Ql/3JlaCgShc8j4BUJahi2CCt9VKnCCQxeuUJXi7Jy7uTn/JAqqYlXdqeiRp0m/c0K3uuEM8/JKn/eITnSQTBr66IrvABoQORPZdgJY6arSQU6tVkk80LDSustAUpLFZDO6v46XYbi4SG/mGDtB/4Q3L3gAWIAKbTYHwQnMBaNRny3R8m8hReosF4lo0A2M4umIp0RlQb8rBhO2MHqzmjcyZorNIxZqUgQXcAQtZn3AKmYRkUHVrtsE9NGbPVK4INj+D/njC2N/thUnat9F9sGzwSODf/q1HwMoX8Qlmk5j8I0V2twmtTsiYlsqcNytY/mE3/F85A804aEdwnIYBYOPG2wXTm5uxSLh8Q4zrPqiUcuRnTylnJyn9E1LjbdEvzpc1HPo+IH3hJ0P0qbjaaBWJqx5ehmt6duN6uMK2u3mvX2nE5yjCBF9y3WWn/MUE7FnJg3IhHkf+kA2RymJFetXTDz1tC6PwfHMzx41Xrlm53giRCmH+vI24nIiRhdKk9WMtur3R87VMrnu9MsxpKGiS9rK1citqKJpMfw8xVkOGFh5qMsx2mrPpb6iOW+wJUx9F/dEVWQk5xo3Lx3R6u1KXQm7FrP1yX7qdYR2CzWYL5A50qtf+AMSSlCnlrdDb0wimxbSRgBMTZ7Xi+Ns+7Ue6JFZQrVfznzlGn4A7YtBnJEjj+If9nqkq42/vE3K4i08UgyqkrIhriX6vCqQZHf8mLaLJkxanj9tI02c0TWkHx6C48d6Ge6q7KNKUGWmJFqxW8w94trB8z6fEAUXXJr6GiYO5yXbW3SutX0Ps9HHZPmrc4Mx+7FobODcpgBjXHPT0BZZNU49PBAMwWvThrhSGfO4XxY3SkdHEIbxyvWfL1yidlew9MaCncoeJ/leYKzjFdjudBOCWdMk0RGnJ8TH/gFrpguY1H0OZ8RrwDaQhPSacT779RYve2pKlU9+i/jV2AotVe5pLvqB5frP0f71viB3yk4IvRHxr1CFEERuTEB3hHNakP7SRIdhAkzi4DCThbQvCVlwUmCXF65/88RTd44ZKcCrHo0LK4tXMqKSjl/XB3JLse3zWSFvSVcOFCfO0ulubX6J30a7RBAu6Lu8luLo3a15EkDUgwNbLcla1KYStmVe046s2Zwn2fb6xcwci47DE16clQpnOa9qRRtXsxvQpVvHqXPJN0XdlYnXNe4Lzi/Hx1QAIofQHoMsA3IXoTKHcGxGOkDCi/xlMhyxLxuLod1OC/Te+Bzk4i63xq1/4ThNlznmd/1+C05B+Ly7mxMO7annKVwyejjZGuDdW1y60PaLtlcUWJSClf4ur7Sok8lrgqhkMlVu/lizUHLz8PKZTnmUu6eGwvVuB1RIHm7v+LpuX+odFfCi1Lm8Jmu5vaYXXFOwkINrSclm5kGSn5pZ58hD54pSPgGGwOfyVBlzNfFN4YC22n4kGPgbVdLa+bE287lut0cxW8J1uZ0oAYY6e0QH6EYCv9b/FJ/k3ibx+busc3OEy1AWElEj3Kq3eCZt2dqzcqNiUv3Sw0+nM6aNGaBb6e6/GLciTCBCqmC/T+dKEJDk/bHhLe307kryALcmlPzraSyYWTEDhJDzPybbPxh8YSG1qYSK/aJFLfrxZMkw2Zi2KFN+cSpaBq2bVUu50ZxRZTWib5FhNNRwtA/eYp5BLCd8UH/l3bdrr6FUF2brYZed9+ldqV0Zw/92p2lCqZQkf0ftiHsylj9n3dkNE2yOC3bgbZTztNdv3JQ0hcw68jdd3dfWozSjH/ar8FdvZ3p6vt53nW+xIqJWIK8xN1TTn2c/Nht06Hr/N2xE6+cg0nqFvEMzeI+i4F/StbU0IIfPG59PjWy5Z/khI7Y4Irr/3QDCLMrK/9k4Vo2+MHoLcniE8xl3b+4HmA0a4M8erH/opu+lRskBtAQigNSoDqVqa7xFMsjf0CackeLjvn9n8hnYHz+/iJ3RlbMN6kbrepxpYLMDpu/ie3chLIcAPAwUCYM0HV743/d9zKqCqgEwgCAkzqf4HZbjbfx0FWZ5se+mf7p4CPx+UNXAYBr3spxsm+PG98BAPl7ZdoAF3+UGQLw2vUF/gJ/gb/AX+Av8Bf4C/wF/gJ/gb/AX+D/Fzjv0AaDG72zELsu6Z2tmSz8RPHC/jeKtwG/kyOKnpPNo2fHiWuvD5Il08/iocL78UjxxMLDLXRPeiA9jB5fGxVVEbLOYYR/7AthhNObM+aSgglrOD28YyA38o5MymV/hvhmiEM2ZPmICBea1ND0kRcCjX7LbTnxUlPAArPrc32FYJnOx3uLYNngkFkuxDHMOiVg5M17XHAgN5q0IeJH8toiyOHA8WUd0dVQKreD9ozfUbWiKnP01e0b+QIbYCO0FtMyWaGcijzZzuboH/J9s08yva+zho2PpSsAXqkrwDhJyldjA7jR7DaNt9nj4k54bJnOSKdlgGQrYPCAxtuVXXHznNksKgQiZ/EceRwiol6SReyfN8jLrP/2BDs0Uqk2ZgtglqT8YRUIEwWGsrk+h+S+pXBWJSFO6dBW7DgAEHVQzgJq1bWWKXPXczssSeGkwchxwOMxH1O5mJmQsQjGSGT4SiSto1nMPxuz8hq1Pi8CEfnIOUmsmrZc7vwwZ06mjG4HFD+9AyUfC7s91LIJsDyZovEWv75ydnyBpq4u5ayvxe5cn0CulkzhjJDShdiVmpUE6CoyhDHLfZMabO6x7AnOZuwTKce1SlbaxsVUUEb63cwpREAO0T6ic7HDg4/I0wurGgIj8feVU/dEY5+S5w4Azocc2xvX402qx0Y3FB7Ng4tpCV0dA/Q6NfzNh0OrzY/ilY3HZJrDoGuPmxJoRTUdJ9Z27w5wFShGTkiTCG27nmzI61b+EBW7zF1gRK7GOn+KFbvIqkskXV4YW6hR79y2q9+4BGlvZJrYfsErrYxaTrIYrSahB7yrDiCgvb3m3GWUT4D9QGVwXx2+gaAg+ibOFaXVBrbN3R03bam3EObLa1zuXxAIsCt6EaHliw6cNAhzI1zngJTxTe0cSs7gIvQGir2sBHh4PB0IQ52HiEBZ5UHq2Xz0xXJE1SQECW/3LKOkjZS2V/f96n6zjs/NqXHQZvUvu4GhjletDSk10ap8XW9W3wpHdc3d8UASXXukfCUdd1ajlJjI+dE3u5HKIlBaJccTe9xflVGRAXSHA1sc+nEgb1zCkF9/+FkQ6o+k0FsHWqlP5vjkZO1gfUoL4aCysYmkzEAt59+qrxBASnLRMHewcEDLBfy7gtmQtfw93exWmlQjehU9gBvWfeSOyuXpwPsTuC2tKHJwufZPWqwAb57phiVaAi+NGuJXpVWOaWX8hvnxR+xRoUGFO5VMQCMJwemQVyq8Znv+GpbuJjs8WXdu5GfeIOO3OHd8ikqSEgz8NIXyEJeIvtz7+ySh+Sz8oJlJCau1LmvcwL2vzngwKKuc8lXFtVpsp1sE+a4beD5k9NKY5zPL+Sh6ZWmxhcCDtAYedQO2gxGJb/rq2wzrVwfWWJL3xL7ldM7oo/Er4rLpoTP8/WQ9/O2NjKhXNnYLkqr8kQuoU85r24najtKja32lWdzqmuZtWgbbv/GvpGhUtZocVECd8n1wkb52SuJtMrwCaUkaaoSkU3K8SRf7Vu3pDcrGLRyLjJv59apUjO+Me9XrRbGeKCrR/MDec257n6pvRN4cAWw/lXHPN3HHt6p6WZ+yWv1A3Jvd62g/NiayxritGnt5582U0nZx0DUbhD6r79fTkS3bQnjvjzXEXoxlWZtBmaIrF18moPvFZfYJhrovUUC7s75wkQarbxGOEem3BurVz/anSyyYRdbHbTaKka1V18e7iTAtqJBIj+74nHkKOjxGDrn3mnpvk/q2b1yQucPib++adg6Pf6SusuYETZRW62g6VQ2vrRStZ5Qo7qtzGag0/ZA0L2hkKn9NcJwWkzTeZkiOEyuraAzFZKa5DWbar3ixwgddeGnDy6EzXR+/m7whbJEezNSD/lFfvpd7Pphf7BQ8mxTkx7VyBlOnxhdNe66W0NXT7Z33Y1bFY1hJfTTtHqrCJa4api55oesmcIWPtJvgHAhYuIB4893dKCUY62GOP3pMtqONe1MNQ0YHVC5gCrWENWvYgsngNiMzj7ypIZwgQ1bbzorNYLwt5gPYoT8qlKuGVuu15IeX2xn/5mRNFtUrf91/JqleEYYq+G2V0vtgLgmZZMdfU1lMY5xK4dbGOpPhaRsHi6qhlXb9Sk5D6Lq28WSMhefS/VYfwbYU1g8to0yNoclwMtOl2f6TPtW4n0PfB7L+PNyKMB5joMRpxfOjva1Rzg970lezhh69PPW6apJKmu0zxIxEVEQBYYLG39cONFSH6lvzXoyq1B3z3wheELD9prpbdP9ny1M0fpU8FCh/8GHLjsuR7bD4zc5o2uo/a/lZKeHRn5XFqkt4UO4leSO7cUBxFzXmSiPPvv2/dYy16X0tBi/fH/YH/bNv5KjFtaxULvgQjLX+e3t6fgcqXX5mYynqn9pkbk3LDOYsKwAe2vyHbg9Z63914m/goKy5+3TPMEStdUEoBu5soCiSvdHJp2jhTT4jnxe4ELkRA4+qkYJVqdht9Up1VedKAXqjL9+PmW5AOmQf/7N/+0iS7hAI8yD4HtlskXeSmHR6TxOSHiZYPdb11ivWp6KcueoC/t8mE359w1gkxnQLAPCKbiuNmMsNG8vslA0h4ZdSYv2iFppFxUayYSQve4LMVZc++PQa1+aNN7N+xJ2d9gfarX1kQvM23uN6GNZmBmcAYWVk6YeSnSGMteWrh2Wqmm1bbDtXmJHhH6N2SquXe6znumVPA2x/dDpdZXU+7n8AUEsDBBQAAgAIAEixyFAhB7ysTAAAAGoAAAAkAAAAdW5pdmVyc2FsLW5vLXZpZGVvL3VuaXZlcnNhbC5wbmcueG1ss7GvyM1RKEstKs7Mz7NVMtQzULK34+WyKShKLctMLVeoAIoZ6RlAgJJCpa2SGRK3PDOlJMNWycLAEiGWkZqZnlECVGdgDhfUBxoJAFBLAQIAABQAAgAIALJUk0/W9W53OQMAAFkJAAAdAAAAAAAAAAEAAAAAAAAAAAB1bml2ZXJzYWwtbm8tdmlkZW8vcGxheWVyLnhtbFBLAQIAABQAAgAIAEixyFANHO9AOQUAADAUAAAmAAAAAAAAAAEAAAAAAHQDAAB1bml2ZXJzYWwtbm8tdmlkZW8vY29tbW9uX21lc3NhZ2VzLmxuZ1BLAQIAABQAAgAIAEixyFDFTWnbpAAAAH4BAAA3AAAAAAAAAAEAAAAAAPEIAAB1bml2ZXJzYWwtbm8tdmlkZW8vcGxheWJhY2tfYW5kX25hdmlnYXRpb25fc2V0dGluZ3MueG1sUEsBAgAAFAACAAgASLHIUOVo6G+uBAAAohgAADAAAAAAAAAAAQAAAAAA6gkAAHVuaXZlcnNhbC1uby12aWRlby9mbGFzaF9wdWJsaXNoaW5nX3NldHRpbmdzLnhtbFBLAQIAABQAAgAIAEixyFBgoSsEZAMAAKoMAAAqAAAAAAAAAAEAAAAAAOYOAAB1bml2ZXJzYWwtbm8tdmlkZW8vZmxhc2hfc2tpbl9zZXR0aW5ncy54bWxQSwECAAAUAAIACABIschQe4N3bKoEAAAsGAAALwAAAAAAAAABAAAAAACSEgAAdW5pdmVyc2FsLW5vLXZpZGVvL2h0bWxfcHVibGlzaGluZ19zZXR0aW5ncy54bWxQSwECAAAUAAIACABIschQ0W4DBaABAABrBgAAKAAAAAAAAAABAAAAAACJFwAAdW5pdmVyc2FsLW5vLXZpZGVvL2h0bWxfc2tpbl9zZXR0aW5ncy5qc1BLAQIAABQAAgAIAEixyFCJEStXaQAAAG4AAAAlAAAAAAAAAAEAAAAAAG8ZAAB1bml2ZXJzYWwtbm8tdmlkZW8vbG9jYWxfc2V0dGluZ3MueG1sUEsBAgAAFAACAAgASLHIUOFTtBquFwAAAScAACAAAAAAAAAAAAAAAAAAGxoAAHVuaXZlcnNhbC1uby12aWRlby91bml2ZXJzYWwucG5nUEsBAgAAFAACAAgASLHIUCEHvKxMAAAAagAAACQAAAAAAAAAAQAAAAAABzIAAHVuaXZlcnNhbC1uby12aWRlby91bml2ZXJzYWwucG5nLnhtbFBLBQYAAAAACgAKAGADAACVMgAAAAA="/>
  <p:tag name="ISPRING_LMS_API_VERSION" val="SCORM 1.2"/>
  <p:tag name="ISPRING_ULTRA_SCORM_COURCE_TITLE" val="iCEV51204_Employability_Skills_LOGO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18{\uFFFD\uFFFD{4C164EFE-55ED-4573-8385-AFC332AEAD2A}&quot;,&quot;S:\\Current Productions\\ALT Tag PPTs\\RRTL (Really Ready to Load)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  <p:tag name="ISPRING_CURRENT_PLAYER_ID" val="universal-no-video"/>
  <p:tag name="ISPRING_PRESENTATION_TITLE" val="iCEV51204_Employability_Skills_LOGO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11879</TotalTime>
  <Words>3553</Words>
  <Application>Microsoft Office PowerPoint</Application>
  <PresentationFormat>On-screen Show (4:3)</PresentationFormat>
  <Paragraphs>576</Paragraphs>
  <Slides>78</Slides>
  <Notes>78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2" baseType="lpstr">
      <vt:lpstr>Arial</vt:lpstr>
      <vt:lpstr>Calibri</vt:lpstr>
      <vt:lpstr>Calibri Light</vt:lpstr>
      <vt:lpstr>Custom Design</vt:lpstr>
      <vt:lpstr>Employability Skills</vt:lpstr>
      <vt:lpstr>Objectives</vt:lpstr>
      <vt:lpstr>Employability</vt:lpstr>
      <vt:lpstr>Employability</vt:lpstr>
      <vt:lpstr>Employability</vt:lpstr>
      <vt:lpstr>Employability Skills</vt:lpstr>
      <vt:lpstr>Employability Skills</vt:lpstr>
      <vt:lpstr>Employability Skills</vt:lpstr>
      <vt:lpstr>Professionalism</vt:lpstr>
      <vt:lpstr>Professionalism Skills</vt:lpstr>
      <vt:lpstr>Professionalism Skills</vt:lpstr>
      <vt:lpstr>Professionalism Example</vt:lpstr>
      <vt:lpstr>Effective Communication</vt:lpstr>
      <vt:lpstr>Effective Communication Skills</vt:lpstr>
      <vt:lpstr>Effective Communication Skills</vt:lpstr>
      <vt:lpstr>Effective Communication Example</vt:lpstr>
      <vt:lpstr>Ethical Behaviors</vt:lpstr>
      <vt:lpstr>Ethical Behaviors</vt:lpstr>
      <vt:lpstr>Ethical Skills</vt:lpstr>
      <vt:lpstr>Ethical Skills</vt:lpstr>
      <vt:lpstr>Ethical Skills</vt:lpstr>
      <vt:lpstr>Ethical Skills Example</vt:lpstr>
      <vt:lpstr>Academic Preparation</vt:lpstr>
      <vt:lpstr>Academic Preparation Skills</vt:lpstr>
      <vt:lpstr>Academic Preparation Skills</vt:lpstr>
      <vt:lpstr>Academic Preparation Skills</vt:lpstr>
      <vt:lpstr>Academic Preparation Example</vt:lpstr>
      <vt:lpstr>Critical Thinking</vt:lpstr>
      <vt:lpstr>Critical Thinking Skills</vt:lpstr>
      <vt:lpstr>Critical Thinking Skills</vt:lpstr>
      <vt:lpstr>Critical Thinking Skills</vt:lpstr>
      <vt:lpstr>Critical Thinking Example</vt:lpstr>
      <vt:lpstr>Problem Solving </vt:lpstr>
      <vt:lpstr>Problem Solving Skills</vt:lpstr>
      <vt:lpstr>Problem Solving Skills</vt:lpstr>
      <vt:lpstr>Problem Solving Example</vt:lpstr>
      <vt:lpstr>Teamwork</vt:lpstr>
      <vt:lpstr>Teamwork Skills</vt:lpstr>
      <vt:lpstr>Teamwork Skills</vt:lpstr>
      <vt:lpstr>Teamwork Example</vt:lpstr>
      <vt:lpstr>Leadership</vt:lpstr>
      <vt:lpstr>Leadership Skills</vt:lpstr>
      <vt:lpstr>Leadership Skills</vt:lpstr>
      <vt:lpstr>Leadership Example</vt:lpstr>
      <vt:lpstr>Time Management</vt:lpstr>
      <vt:lpstr>Time Management</vt:lpstr>
      <vt:lpstr>Time Management Skills</vt:lpstr>
      <vt:lpstr>Time Management Skills</vt:lpstr>
      <vt:lpstr>Time Management Skills</vt:lpstr>
      <vt:lpstr>Time Management Example</vt:lpstr>
      <vt:lpstr>Knowledge of Technology</vt:lpstr>
      <vt:lpstr>Knowledge of Technology Skills</vt:lpstr>
      <vt:lpstr>Knowledge of Technology Skills</vt:lpstr>
      <vt:lpstr>Knowledge of Technology Example</vt:lpstr>
      <vt:lpstr>Stress Management</vt:lpstr>
      <vt:lpstr>Stress Management Skills</vt:lpstr>
      <vt:lpstr>Stress Management Skills</vt:lpstr>
      <vt:lpstr>Stress Management Example</vt:lpstr>
      <vt:lpstr>Work-Life Balance</vt:lpstr>
      <vt:lpstr>Work-Life Balance</vt:lpstr>
      <vt:lpstr>Work-Life Balance Example</vt:lpstr>
      <vt:lpstr>Productive Work Habits</vt:lpstr>
      <vt:lpstr>Productive Work Habits</vt:lpstr>
      <vt:lpstr>Productive Work Habits</vt:lpstr>
      <vt:lpstr>Productive Work Habits Example</vt:lpstr>
      <vt:lpstr>Employability Skills</vt:lpstr>
      <vt:lpstr>Securing &amp; Maintaining Employment</vt:lpstr>
      <vt:lpstr>Securing &amp; Maintaining Employment</vt:lpstr>
      <vt:lpstr>Securing &amp; Maintaining Employment Example</vt:lpstr>
      <vt:lpstr>Employment Advancement</vt:lpstr>
      <vt:lpstr>Employment Advancement</vt:lpstr>
      <vt:lpstr>Employment Advancement Example</vt:lpstr>
      <vt:lpstr>Terminating Employment</vt:lpstr>
      <vt:lpstr>Terminating Employment</vt:lpstr>
      <vt:lpstr>Terminating Employment</vt:lpstr>
      <vt:lpstr>Terminating Employment Example</vt:lpstr>
      <vt:lpstr>Resources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iCEV51204_Employability_Skills_LOGO</dc:title>
  <dc:creator>Stevie Huffaker</dc:creator>
  <cp:lastModifiedBy>O'Shea, Kevin, PED</cp:lastModifiedBy>
  <cp:revision>260</cp:revision>
  <cp:lastPrinted>2015-01-27T21:10:07Z</cp:lastPrinted>
  <dcterms:created xsi:type="dcterms:W3CDTF">2014-12-27T08:41:32Z</dcterms:created>
  <dcterms:modified xsi:type="dcterms:W3CDTF">2022-05-24T22:59:05Z</dcterms:modified>
</cp:coreProperties>
</file>